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7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omments/modernComment_41C_F1A4F461.xml" ContentType="application/vnd.ms-powerpoint.comments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  <p:sldMasterId id="2147483661" r:id="rId2"/>
    <p:sldMasterId id="2147483676" r:id="rId3"/>
    <p:sldMasterId id="2147483754" r:id="rId4"/>
    <p:sldMasterId id="2147483759" r:id="rId5"/>
    <p:sldMasterId id="2147483764" r:id="rId6"/>
    <p:sldMasterId id="2147483774" r:id="rId7"/>
    <p:sldMasterId id="2147483786" r:id="rId8"/>
  </p:sldMasterIdLst>
  <p:notesMasterIdLst>
    <p:notesMasterId r:id="rId26"/>
  </p:notesMasterIdLst>
  <p:sldIdLst>
    <p:sldId id="1159" r:id="rId9"/>
    <p:sldId id="1152" r:id="rId10"/>
    <p:sldId id="1149" r:id="rId11"/>
    <p:sldId id="1150" r:id="rId12"/>
    <p:sldId id="1156" r:id="rId13"/>
    <p:sldId id="259" r:id="rId14"/>
    <p:sldId id="263" r:id="rId15"/>
    <p:sldId id="270" r:id="rId16"/>
    <p:sldId id="273" r:id="rId17"/>
    <p:sldId id="256" r:id="rId18"/>
    <p:sldId id="257" r:id="rId19"/>
    <p:sldId id="258" r:id="rId20"/>
    <p:sldId id="1160" r:id="rId21"/>
    <p:sldId id="1052" r:id="rId22"/>
    <p:sldId id="1056" r:id="rId23"/>
    <p:sldId id="1057" r:id="rId24"/>
    <p:sldId id="1162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759A13B-5FF2-AAFE-BF41-EDF7858B81BF}" name="Ludwig GAUCHER" initials="LG" userId="S::ludwig.gaucher@otreraenergy.fr::30928c43-4448-4117-83dd-24aa69702bae" providerId="AD"/>
  <p188:author id="{0300BA55-360F-7264-1DCE-8CD001645308}" name="Hugo CHANTREL" initials="HC" userId="S::hugo.chantrel@otrera.fr::239c55f8-f360-436c-8509-2a35aa36184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2D55"/>
    <a:srgbClr val="131435"/>
    <a:srgbClr val="C5D3EF"/>
    <a:srgbClr val="1D1E4F"/>
    <a:srgbClr val="242666"/>
    <a:srgbClr val="4346BD"/>
    <a:srgbClr val="9395D9"/>
    <a:srgbClr val="2325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–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56" autoAdjust="0"/>
    <p:restoredTop sz="62599" autoAdjust="0"/>
  </p:normalViewPr>
  <p:slideViewPr>
    <p:cSldViewPr snapToGrid="0">
      <p:cViewPr varScale="1">
        <p:scale>
          <a:sx n="59" d="100"/>
          <a:sy n="59" d="100"/>
        </p:scale>
        <p:origin x="117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2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r-FR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11"/>
          <c:y val="0.04"/>
          <c:w val="0.85"/>
          <c:h val="0.74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Cycle</c:v>
                </c:pt>
              </c:strCache>
            </c:strRef>
          </c:tx>
          <c:spPr>
            <a:ln w="28575">
              <a:solidFill>
                <a:srgbClr val="131435"/>
              </a:solidFill>
            </a:ln>
          </c:spPr>
          <c:marker>
            <c:symbol val="none"/>
          </c:marker>
          <c:xVal>
            <c:numRef>
              <c:f>Sheet1!$A$2:$A$162</c:f>
              <c:numCache>
                <c:formatCode>General</c:formatCode>
                <c:ptCount val="161"/>
                <c:pt idx="0">
                  <c:v>0.55902771854678013</c:v>
                </c:pt>
                <c:pt idx="1">
                  <c:v>0.57184991573058297</c:v>
                </c:pt>
                <c:pt idx="2">
                  <c:v>0.65367982873634234</c:v>
                </c:pt>
                <c:pt idx="3">
                  <c:v>0.73392544612459532</c:v>
                </c:pt>
                <c:pt idx="4">
                  <c:v>0.81264796819683882</c:v>
                </c:pt>
                <c:pt idx="5">
                  <c:v>0.88990520883586088</c:v>
                </c:pt>
                <c:pt idx="6">
                  <c:v>0.96575184745986187</c:v>
                </c:pt>
                <c:pt idx="7">
                  <c:v>1.0402396652413242</c:v>
                </c:pt>
                <c:pt idx="8">
                  <c:v>1.1134177635633682</c:v>
                </c:pt>
                <c:pt idx="9">
                  <c:v>1.1853327642034543</c:v>
                </c:pt>
                <c:pt idx="10">
                  <c:v>1.2560289917037133</c:v>
                </c:pt>
                <c:pt idx="11">
                  <c:v>1.3255486389645026</c:v>
                </c:pt>
                <c:pt idx="12">
                  <c:v>1.3939319174022455</c:v>
                </c:pt>
                <c:pt idx="13">
                  <c:v>1.4612171931281059</c:v>
                </c:pt>
                <c:pt idx="14">
                  <c:v>1.5274411106076511</c:v>
                </c:pt>
                <c:pt idx="15">
                  <c:v>1.5926387051907569</c:v>
                </c:pt>
                <c:pt idx="16">
                  <c:v>1.656843505793246</c:v>
                </c:pt>
                <c:pt idx="17">
                  <c:v>1.720087628885117</c:v>
                </c:pt>
                <c:pt idx="18">
                  <c:v>1.7824018648128124</c:v>
                </c:pt>
                <c:pt idx="19">
                  <c:v>1.8438157573568159</c:v>
                </c:pt>
                <c:pt idx="20">
                  <c:v>1.9043576773129851</c:v>
                </c:pt>
                <c:pt idx="21">
                  <c:v>1.9640548907816764</c:v>
                </c:pt>
                <c:pt idx="22">
                  <c:v>2.0229336227597385</c:v>
                </c:pt>
                <c:pt idx="23">
                  <c:v>2.0810191165514516</c:v>
                </c:pt>
                <c:pt idx="24">
                  <c:v>2.1383356894489669</c:v>
                </c:pt>
                <c:pt idx="25">
                  <c:v>2.1949067850765123</c:v>
                </c:pt>
                <c:pt idx="26">
                  <c:v>2.2507550227462412</c:v>
                </c:pt>
                <c:pt idx="27">
                  <c:v>2.3059022441356958</c:v>
                </c:pt>
                <c:pt idx="28">
                  <c:v>2.3603695575657584</c:v>
                </c:pt>
                <c:pt idx="29">
                  <c:v>2.414177380133415</c:v>
                </c:pt>
                <c:pt idx="30">
                  <c:v>2.4673454779347863</c:v>
                </c:pt>
                <c:pt idx="31">
                  <c:v>2.5198930045998256</c:v>
                </c:pt>
                <c:pt idx="32">
                  <c:v>2.5718385366188801</c:v>
                </c:pt>
                <c:pt idx="33">
                  <c:v>2.623200121079527</c:v>
                </c:pt>
                <c:pt idx="34">
                  <c:v>2.6739952805644083</c:v>
                </c:pt>
                <c:pt idx="35">
                  <c:v>2.7242410821858662</c:v>
                </c:pt>
                <c:pt idx="36">
                  <c:v>2.7739541472597535</c:v>
                </c:pt>
                <c:pt idx="37">
                  <c:v>2.8231507020044191</c:v>
                </c:pt>
                <c:pt idx="38">
                  <c:v>2.8718465907403234</c:v>
                </c:pt>
                <c:pt idx="39">
                  <c:v>2.9200573209260887</c:v>
                </c:pt>
                <c:pt idx="40">
                  <c:v>2.9677980931155341</c:v>
                </c:pt>
                <c:pt idx="41">
                  <c:v>3.0150838345019562</c:v>
                </c:pt>
                <c:pt idx="42">
                  <c:v>3.0619292333834514</c:v>
                </c:pt>
                <c:pt idx="43">
                  <c:v>3.108348774900048</c:v>
                </c:pt>
                <c:pt idx="44">
                  <c:v>3.1543567784327484</c:v>
                </c:pt>
                <c:pt idx="45">
                  <c:v>3.1999674414919026</c:v>
                </c:pt>
                <c:pt idx="46">
                  <c:v>3.245194859865939</c:v>
                </c:pt>
                <c:pt idx="47">
                  <c:v>3.2900531167840361</c:v>
                </c:pt>
                <c:pt idx="48">
                  <c:v>3.3345562881485828</c:v>
                </c:pt>
                <c:pt idx="49">
                  <c:v>3.3787185128382449</c:v>
                </c:pt>
                <c:pt idx="50">
                  <c:v>3.4225540754378589</c:v>
                </c:pt>
                <c:pt idx="51">
                  <c:v>3.466077423654927</c:v>
                </c:pt>
                <c:pt idx="52">
                  <c:v>3.509303269801304</c:v>
                </c:pt>
                <c:pt idx="53">
                  <c:v>3.5522467299989455</c:v>
                </c:pt>
                <c:pt idx="54">
                  <c:v>3.5949233432104202</c:v>
                </c:pt>
                <c:pt idx="55">
                  <c:v>3.6373492836249595</c:v>
                </c:pt>
                <c:pt idx="56">
                  <c:v>3.6795415238303777</c:v>
                </c:pt>
                <c:pt idx="57">
                  <c:v>3.7215180950497007</c:v>
                </c:pt>
                <c:pt idx="58">
                  <c:v>3.7633144934599532</c:v>
                </c:pt>
                <c:pt idx="59">
                  <c:v>3.8050792955633903</c:v>
                </c:pt>
                <c:pt idx="60">
                  <c:v>3.8468440976668248</c:v>
                </c:pt>
                <c:pt idx="61">
                  <c:v>3.888608899770261</c:v>
                </c:pt>
                <c:pt idx="62">
                  <c:v>3.9303737018736973</c:v>
                </c:pt>
                <c:pt idx="63">
                  <c:v>3.9721385039771326</c:v>
                </c:pt>
                <c:pt idx="64">
                  <c:v>4.0139033060805689</c:v>
                </c:pt>
                <c:pt idx="65">
                  <c:v>4.0556681081840047</c:v>
                </c:pt>
                <c:pt idx="66">
                  <c:v>4.0974329102874405</c:v>
                </c:pt>
                <c:pt idx="67">
                  <c:v>4.1391977123908763</c:v>
                </c:pt>
                <c:pt idx="68">
                  <c:v>4.1809625144943121</c:v>
                </c:pt>
                <c:pt idx="69">
                  <c:v>4.2227273165977479</c:v>
                </c:pt>
                <c:pt idx="70">
                  <c:v>4.2644921187011828</c:v>
                </c:pt>
                <c:pt idx="71">
                  <c:v>4.3062569208046195</c:v>
                </c:pt>
                <c:pt idx="72">
                  <c:v>4.3480217229080553</c:v>
                </c:pt>
                <c:pt idx="73">
                  <c:v>4.3897865250114911</c:v>
                </c:pt>
                <c:pt idx="74">
                  <c:v>4.4315513271149278</c:v>
                </c:pt>
                <c:pt idx="75">
                  <c:v>4.4733161292183619</c:v>
                </c:pt>
                <c:pt idx="76">
                  <c:v>4.5150809313217986</c:v>
                </c:pt>
                <c:pt idx="77">
                  <c:v>4.5568457334252344</c:v>
                </c:pt>
                <c:pt idx="78">
                  <c:v>4.5986105355286702</c:v>
                </c:pt>
                <c:pt idx="79">
                  <c:v>4.6403753376321069</c:v>
                </c:pt>
                <c:pt idx="80">
                  <c:v>4.6821401397355418</c:v>
                </c:pt>
                <c:pt idx="81">
                  <c:v>4.7239049418389776</c:v>
                </c:pt>
                <c:pt idx="82">
                  <c:v>4.7656697439424134</c:v>
                </c:pt>
                <c:pt idx="83">
                  <c:v>4.807434546045851</c:v>
                </c:pt>
                <c:pt idx="84">
                  <c:v>4.8491993481492859</c:v>
                </c:pt>
                <c:pt idx="85">
                  <c:v>4.8909641502527199</c:v>
                </c:pt>
                <c:pt idx="86">
                  <c:v>4.9327289523561566</c:v>
                </c:pt>
                <c:pt idx="87">
                  <c:v>4.9744937544595933</c:v>
                </c:pt>
                <c:pt idx="88">
                  <c:v>5.0162585565630291</c:v>
                </c:pt>
                <c:pt idx="89">
                  <c:v>5.058023358666464</c:v>
                </c:pt>
                <c:pt idx="90">
                  <c:v>5.0997881607698998</c:v>
                </c:pt>
                <c:pt idx="91">
                  <c:v>5.1415529628733365</c:v>
                </c:pt>
                <c:pt idx="92">
                  <c:v>5.1833177649767723</c:v>
                </c:pt>
                <c:pt idx="93">
                  <c:v>5.2250825670802081</c:v>
                </c:pt>
                <c:pt idx="94">
                  <c:v>5.2668331167405693</c:v>
                </c:pt>
                <c:pt idx="95">
                  <c:v>5.308474686928192</c:v>
                </c:pt>
                <c:pt idx="96">
                  <c:v>5.3499753678035651</c:v>
                </c:pt>
                <c:pt idx="97">
                  <c:v>5.3913177470168154</c:v>
                </c:pt>
                <c:pt idx="98">
                  <c:v>5.432484576311313</c:v>
                </c:pt>
                <c:pt idx="99">
                  <c:v>5.473458845184755</c:v>
                </c:pt>
                <c:pt idx="100">
                  <c:v>5.5142238513260748</c:v>
                </c:pt>
                <c:pt idx="101">
                  <c:v>5.5547632712650801</c:v>
                </c:pt>
                <c:pt idx="102">
                  <c:v>5.5950612334214238</c:v>
                </c:pt>
                <c:pt idx="103">
                  <c:v>5.6351023983458663</c:v>
                </c:pt>
                <c:pt idx="104">
                  <c:v>5.6748720184067825</c:v>
                </c:pt>
                <c:pt idx="105">
                  <c:v>5.714356052823482</c:v>
                </c:pt>
                <c:pt idx="106">
                  <c:v>5.7535412156150967</c:v>
                </c:pt>
                <c:pt idx="107">
                  <c:v>5.7924150609663769</c:v>
                </c:pt>
                <c:pt idx="108">
                  <c:v>5.8309660510199581</c:v>
                </c:pt>
                <c:pt idx="109">
                  <c:v>5.8691836136690201</c:v>
                </c:pt>
                <c:pt idx="110">
                  <c:v>5.9070581897316661</c:v>
                </c:pt>
                <c:pt idx="111">
                  <c:v>5.9445812671622722</c:v>
                </c:pt>
                <c:pt idx="112">
                  <c:v>5.9817454014750346</c:v>
                </c:pt>
                <c:pt idx="113">
                  <c:v>6.0185442221124079</c:v>
                </c:pt>
                <c:pt idx="114">
                  <c:v>6.0549724250030579</c:v>
                </c:pt>
                <c:pt idx="115">
                  <c:v>6.0910257521913165</c:v>
                </c:pt>
                <c:pt idx="116">
                  <c:v>6.1267009598194333</c:v>
                </c:pt>
                <c:pt idx="117">
                  <c:v>6.1619957760352282</c:v>
                </c:pt>
                <c:pt idx="118">
                  <c:v>6.1969088506243262</c:v>
                </c:pt>
                <c:pt idx="119">
                  <c:v>6.2314396982301066</c:v>
                </c:pt>
                <c:pt idx="120">
                  <c:v>6.2655886370022307</c:v>
                </c:pt>
                <c:pt idx="121">
                  <c:v>6.3618561710010733</c:v>
                </c:pt>
                <c:pt idx="122">
                  <c:v>6.3935090343527889</c:v>
                </c:pt>
                <c:pt idx="123">
                  <c:v>6.4248073475820666</c:v>
                </c:pt>
                <c:pt idx="124">
                  <c:v>6.4557507569723418</c:v>
                </c:pt>
                <c:pt idx="125">
                  <c:v>6.4863398255793179</c:v>
                </c:pt>
                <c:pt idx="126">
                  <c:v>6.5165759198984379</c:v>
                </c:pt>
                <c:pt idx="127">
                  <c:v>6.5464611127771581</c:v>
                </c:pt>
                <c:pt idx="128">
                  <c:v>6.5759980961640219</c:v>
                </c:pt>
                <c:pt idx="129">
                  <c:v>6.6051901008188985</c:v>
                </c:pt>
                <c:pt idx="130">
                  <c:v>6.6340408218946294</c:v>
                </c:pt>
                <c:pt idx="131">
                  <c:v>6.6625543501000299</c:v>
                </c:pt>
                <c:pt idx="132">
                  <c:v>6.6907351084358293</c:v>
                </c:pt>
                <c:pt idx="133">
                  <c:v>6.7185877945282666</c:v>
                </c:pt>
                <c:pt idx="134">
                  <c:v>6.7461173285159974</c:v>
                </c:pt>
                <c:pt idx="135">
                  <c:v>6.7733288063489256</c:v>
                </c:pt>
                <c:pt idx="136">
                  <c:v>6.8002274582673579</c:v>
                </c:pt>
                <c:pt idx="137">
                  <c:v>6.8268186121599452</c:v>
                </c:pt>
                <c:pt idx="138">
                  <c:v>6.8531076614522073</c:v>
                </c:pt>
                <c:pt idx="139">
                  <c:v>6.8791000371521411</c:v>
                </c:pt>
                <c:pt idx="140">
                  <c:v>6.9048011836715322</c:v>
                </c:pt>
                <c:pt idx="141">
                  <c:v>6.9302165380471852</c:v>
                </c:pt>
                <c:pt idx="142">
                  <c:v>6.9553515122012728</c:v>
                </c:pt>
                <c:pt idx="143">
                  <c:v>6.9802114779012019</c:v>
                </c:pt>
                <c:pt idx="144">
                  <c:v>7.004801754104423</c:v>
                </c:pt>
                <c:pt idx="145">
                  <c:v>7.0291275964003024</c:v>
                </c:pt>
                <c:pt idx="146">
                  <c:v>7.0531941882881535</c:v>
                </c:pt>
                <c:pt idx="147">
                  <c:v>7.0770066340569846</c:v>
                </c:pt>
                <c:pt idx="148">
                  <c:v>7.1005699530577111</c:v>
                </c:pt>
                <c:pt idx="149">
                  <c:v>7.1238890751819133</c:v>
                </c:pt>
                <c:pt idx="150">
                  <c:v>7.1469688373828646</c:v>
                </c:pt>
                <c:pt idx="151">
                  <c:v>7.5967725730042455</c:v>
                </c:pt>
                <c:pt idx="152">
                  <c:v>6.8148009225089705</c:v>
                </c:pt>
                <c:pt idx="153">
                  <c:v>6.0328292720136973</c:v>
                </c:pt>
                <c:pt idx="154">
                  <c:v>5.2508576215184251</c:v>
                </c:pt>
                <c:pt idx="155">
                  <c:v>4.4688859710231501</c:v>
                </c:pt>
                <c:pt idx="156">
                  <c:v>3.6869143205278769</c:v>
                </c:pt>
                <c:pt idx="157">
                  <c:v>2.9049426700326029</c:v>
                </c:pt>
                <c:pt idx="158">
                  <c:v>2.1229710195373293</c:v>
                </c:pt>
                <c:pt idx="159">
                  <c:v>1.3409993690420547</c:v>
                </c:pt>
                <c:pt idx="160">
                  <c:v>0.55902771854678013</c:v>
                </c:pt>
              </c:numCache>
            </c:numRef>
          </c:xVal>
          <c:yVal>
            <c:numRef>
              <c:f>Sheet1!$B$2:$B$162</c:f>
              <c:numCache>
                <c:formatCode>General</c:formatCode>
                <c:ptCount val="161"/>
                <c:pt idx="0">
                  <c:v>38.999564264674575</c:v>
                </c:pt>
                <c:pt idx="1">
                  <c:v>40.429460537307932</c:v>
                </c:pt>
                <c:pt idx="2">
                  <c:v>46.683807391223581</c:v>
                </c:pt>
                <c:pt idx="3">
                  <c:v>52.934101683308597</c:v>
                </c:pt>
                <c:pt idx="4">
                  <c:v>59.179944392651066</c:v>
                </c:pt>
                <c:pt idx="5">
                  <c:v>65.420929734145943</c:v>
                </c:pt>
                <c:pt idx="6">
                  <c:v>71.656602544548377</c:v>
                </c:pt>
                <c:pt idx="7">
                  <c:v>77.886432484862667</c:v>
                </c:pt>
                <c:pt idx="8">
                  <c:v>84.109800444824714</c:v>
                </c:pt>
                <c:pt idx="9">
                  <c:v>90.325993448753309</c:v>
                </c:pt>
                <c:pt idx="10">
                  <c:v>96.534205190661396</c:v>
                </c:pt>
                <c:pt idx="11">
                  <c:v>102.73354003535383</c:v>
                </c:pt>
                <c:pt idx="12">
                  <c:v>108.92301890241049</c:v>
                </c:pt>
                <c:pt idx="13">
                  <c:v>115.10158590887971</c:v>
                </c:pt>
                <c:pt idx="14">
                  <c:v>121.2681149995675</c:v>
                </c:pt>
                <c:pt idx="15">
                  <c:v>127.42141605904698</c:v>
                </c:pt>
                <c:pt idx="16">
                  <c:v>133.56024019378521</c:v>
                </c:pt>
                <c:pt idx="17">
                  <c:v>139.68328401154463</c:v>
                </c:pt>
                <c:pt idx="18">
                  <c:v>145.78919282117732</c:v>
                </c:pt>
                <c:pt idx="19">
                  <c:v>151.87656273936744</c:v>
                </c:pt>
                <c:pt idx="20">
                  <c:v>157.94394173019418</c:v>
                </c:pt>
                <c:pt idx="21">
                  <c:v>163.98982962468807</c:v>
                </c:pt>
                <c:pt idx="22">
                  <c:v>170.01267717602116</c:v>
                </c:pt>
                <c:pt idx="23">
                  <c:v>176.01088420490203</c:v>
                </c:pt>
                <c:pt idx="24">
                  <c:v>181.98279688212028</c:v>
                </c:pt>
                <c:pt idx="25">
                  <c:v>187.92670418262924</c:v>
                </c:pt>
                <c:pt idx="26">
                  <c:v>193.84083352957703</c:v>
                </c:pt>
                <c:pt idx="27">
                  <c:v>199.7233456280087</c:v>
                </c:pt>
                <c:pt idx="28">
                  <c:v>205.57232846707745</c:v>
                </c:pt>
                <c:pt idx="29">
                  <c:v>211.3857904467676</c:v>
                </c:pt>
                <c:pt idx="30">
                  <c:v>217.16165256029421</c:v>
                </c:pt>
                <c:pt idx="31">
                  <c:v>222.89773953640895</c:v>
                </c:pt>
                <c:pt idx="32">
                  <c:v>228.59176962639299</c:v>
                </c:pt>
                <c:pt idx="33">
                  <c:v>234.24134457232401</c:v>
                </c:pt>
                <c:pt idx="34">
                  <c:v>239.84393346917091</c:v>
                </c:pt>
                <c:pt idx="35">
                  <c:v>245.39686202611767</c:v>
                </c:pt>
                <c:pt idx="36">
                  <c:v>250.89729335558968</c:v>
                </c:pt>
                <c:pt idx="37">
                  <c:v>256.34221099361798</c:v>
                </c:pt>
                <c:pt idx="38">
                  <c:v>261.72839508944242</c:v>
                </c:pt>
                <c:pt idx="39">
                  <c:v>267.05239898093487</c:v>
                </c:pt>
                <c:pt idx="40">
                  <c:v>272.31052045042054</c:v>
                </c:pt>
                <c:pt idx="41">
                  <c:v>277.49876914272693</c:v>
                </c:pt>
                <c:pt idx="42">
                  <c:v>282.61282919194002</c:v>
                </c:pt>
                <c:pt idx="43">
                  <c:v>287.64801635122012</c:v>
                </c:pt>
                <c:pt idx="44">
                  <c:v>292.59922882205467</c:v>
                </c:pt>
                <c:pt idx="45">
                  <c:v>297.46089131690474</c:v>
                </c:pt>
                <c:pt idx="46">
                  <c:v>302.22688797861622</c:v>
                </c:pt>
                <c:pt idx="47">
                  <c:v>306.89049249710854</c:v>
                </c:pt>
                <c:pt idx="48">
                  <c:v>311.44427713161872</c:v>
                </c:pt>
                <c:pt idx="49">
                  <c:v>315.88001327250697</c:v>
                </c:pt>
                <c:pt idx="50">
                  <c:v>320.18855233314468</c:v>
                </c:pt>
                <c:pt idx="51">
                  <c:v>324.35966992806118</c:v>
                </c:pt>
                <c:pt idx="52">
                  <c:v>328.38187143166431</c:v>
                </c:pt>
                <c:pt idx="53">
                  <c:v>332.24212414174337</c:v>
                </c:pt>
                <c:pt idx="54">
                  <c:v>335.92545413483231</c:v>
                </c:pt>
                <c:pt idx="55">
                  <c:v>339.41436586657812</c:v>
                </c:pt>
                <c:pt idx="56">
                  <c:v>342.68796977243449</c:v>
                </c:pt>
                <c:pt idx="57">
                  <c:v>345.72072921176107</c:v>
                </c:pt>
                <c:pt idx="58">
                  <c:v>347.35480146268696</c:v>
                </c:pt>
                <c:pt idx="59">
                  <c:v>347.35480146268696</c:v>
                </c:pt>
                <c:pt idx="60">
                  <c:v>347.35480146268696</c:v>
                </c:pt>
                <c:pt idx="61">
                  <c:v>347.35480146268696</c:v>
                </c:pt>
                <c:pt idx="62">
                  <c:v>347.35480146268696</c:v>
                </c:pt>
                <c:pt idx="63">
                  <c:v>347.35480146268696</c:v>
                </c:pt>
                <c:pt idx="64">
                  <c:v>347.35480146268696</c:v>
                </c:pt>
                <c:pt idx="65">
                  <c:v>347.35480146268696</c:v>
                </c:pt>
                <c:pt idx="66">
                  <c:v>347.35480146268696</c:v>
                </c:pt>
                <c:pt idx="67">
                  <c:v>347.35480146268696</c:v>
                </c:pt>
                <c:pt idx="68">
                  <c:v>347.35480146268696</c:v>
                </c:pt>
                <c:pt idx="69">
                  <c:v>347.35480146268696</c:v>
                </c:pt>
                <c:pt idx="70">
                  <c:v>347.35480146268696</c:v>
                </c:pt>
                <c:pt idx="71">
                  <c:v>347.35480146268696</c:v>
                </c:pt>
                <c:pt idx="72">
                  <c:v>347.35480146268696</c:v>
                </c:pt>
                <c:pt idx="73">
                  <c:v>347.35480146268696</c:v>
                </c:pt>
                <c:pt idx="74">
                  <c:v>347.35480146268696</c:v>
                </c:pt>
                <c:pt idx="75">
                  <c:v>347.35480146268696</c:v>
                </c:pt>
                <c:pt idx="76">
                  <c:v>347.35480146268696</c:v>
                </c:pt>
                <c:pt idx="77">
                  <c:v>347.35480146268696</c:v>
                </c:pt>
                <c:pt idx="78">
                  <c:v>347.35480146268696</c:v>
                </c:pt>
                <c:pt idx="79">
                  <c:v>347.35480146268696</c:v>
                </c:pt>
                <c:pt idx="80">
                  <c:v>347.35480146268696</c:v>
                </c:pt>
                <c:pt idx="81">
                  <c:v>347.35480146268696</c:v>
                </c:pt>
                <c:pt idx="82">
                  <c:v>347.35480146268696</c:v>
                </c:pt>
                <c:pt idx="83">
                  <c:v>347.35480146268696</c:v>
                </c:pt>
                <c:pt idx="84">
                  <c:v>347.35480146268696</c:v>
                </c:pt>
                <c:pt idx="85">
                  <c:v>347.35480146268696</c:v>
                </c:pt>
                <c:pt idx="86">
                  <c:v>347.35480146268696</c:v>
                </c:pt>
                <c:pt idx="87">
                  <c:v>347.35480146268696</c:v>
                </c:pt>
                <c:pt idx="88">
                  <c:v>347.35480146268696</c:v>
                </c:pt>
                <c:pt idx="89">
                  <c:v>347.35480146268696</c:v>
                </c:pt>
                <c:pt idx="90">
                  <c:v>347.35480146268696</c:v>
                </c:pt>
                <c:pt idx="91">
                  <c:v>347.35480146268696</c:v>
                </c:pt>
                <c:pt idx="92">
                  <c:v>347.35480146268696</c:v>
                </c:pt>
                <c:pt idx="93">
                  <c:v>347.35480146268696</c:v>
                </c:pt>
                <c:pt idx="94">
                  <c:v>348.22689868536963</c:v>
                </c:pt>
                <c:pt idx="95">
                  <c:v>350.20202143017343</c:v>
                </c:pt>
                <c:pt idx="96">
                  <c:v>352.45343939265354</c:v>
                </c:pt>
                <c:pt idx="97">
                  <c:v>354.98511253860136</c:v>
                </c:pt>
                <c:pt idx="98">
                  <c:v>357.80056558629883</c:v>
                </c:pt>
                <c:pt idx="99">
                  <c:v>360.90293753782021</c:v>
                </c:pt>
                <c:pt idx="100">
                  <c:v>364.29496300427991</c:v>
                </c:pt>
                <c:pt idx="101">
                  <c:v>367.97889764723084</c:v>
                </c:pt>
                <c:pt idx="102">
                  <c:v>371.95640568486294</c:v>
                </c:pt>
                <c:pt idx="103">
                  <c:v>376.22842873109505</c:v>
                </c:pt>
                <c:pt idx="104">
                  <c:v>380.79505366778494</c:v>
                </c:pt>
                <c:pt idx="105">
                  <c:v>385.65539410127235</c:v>
                </c:pt>
                <c:pt idx="106">
                  <c:v>390.80749627964735</c:v>
                </c:pt>
                <c:pt idx="107">
                  <c:v>396.2482763941382</c:v>
                </c:pt>
                <c:pt idx="108">
                  <c:v>401.97349330021723</c:v>
                </c:pt>
                <c:pt idx="109">
                  <c:v>407.97775715383011</c:v>
                </c:pt>
                <c:pt idx="110">
                  <c:v>414.2545726270796</c:v>
                </c:pt>
                <c:pt idx="111">
                  <c:v>420.79641314456455</c:v>
                </c:pt>
                <c:pt idx="112">
                  <c:v>427.59482125588545</c:v>
                </c:pt>
                <c:pt idx="113">
                  <c:v>434.64052928273838</c:v>
                </c:pt>
                <c:pt idx="114">
                  <c:v>441.92359386133523</c:v>
                </c:pt>
                <c:pt idx="115">
                  <c:v>449.43353797149518</c:v>
                </c:pt>
                <c:pt idx="116">
                  <c:v>457.15949440433815</c:v>
                </c:pt>
                <c:pt idx="117">
                  <c:v>465.09034532117789</c:v>
                </c:pt>
                <c:pt idx="118">
                  <c:v>473.21485351081913</c:v>
                </c:pt>
                <c:pt idx="119">
                  <c:v>481.52178202850814</c:v>
                </c:pt>
                <c:pt idx="120">
                  <c:v>489.99999999991519</c:v>
                </c:pt>
                <c:pt idx="121">
                  <c:v>262.95091090743369</c:v>
                </c:pt>
                <c:pt idx="122">
                  <c:v>268.98089196965054</c:v>
                </c:pt>
                <c:pt idx="123">
                  <c:v>275.16314928915256</c:v>
                </c:pt>
                <c:pt idx="124">
                  <c:v>281.48577244309524</c:v>
                </c:pt>
                <c:pt idx="125">
                  <c:v>287.93779129938628</c:v>
                </c:pt>
                <c:pt idx="126">
                  <c:v>294.50892452095388</c:v>
                </c:pt>
                <c:pt idx="127">
                  <c:v>301.18946923386954</c:v>
                </c:pt>
                <c:pt idx="128">
                  <c:v>307.97026086821518</c:v>
                </c:pt>
                <c:pt idx="129">
                  <c:v>314.84266305924291</c:v>
                </c:pt>
                <c:pt idx="130">
                  <c:v>321.79856654558046</c:v>
                </c:pt>
                <c:pt idx="131">
                  <c:v>328.83038703156456</c:v>
                </c:pt>
                <c:pt idx="132">
                  <c:v>335.93105802409048</c:v>
                </c:pt>
                <c:pt idx="133">
                  <c:v>343.09401776742527</c:v>
                </c:pt>
                <c:pt idx="134">
                  <c:v>350.3131908643835</c:v>
                </c:pt>
                <c:pt idx="135">
                  <c:v>357.58296574692292</c:v>
                </c:pt>
                <c:pt idx="136">
                  <c:v>364.89816927612571</c:v>
                </c:pt>
                <c:pt idx="137">
                  <c:v>372.25403965077419</c:v>
                </c:pt>
                <c:pt idx="138">
                  <c:v>379.64619861508424</c:v>
                </c:pt>
                <c:pt idx="139">
                  <c:v>387.07062374707652</c:v>
                </c:pt>
                <c:pt idx="140">
                  <c:v>394.52362141234232</c:v>
                </c:pt>
                <c:pt idx="141">
                  <c:v>402.00180079762811</c:v>
                </c:pt>
                <c:pt idx="142">
                  <c:v>409.50204929862275</c:v>
                </c:pt>
                <c:pt idx="143">
                  <c:v>417.02150942560093</c:v>
                </c:pt>
                <c:pt idx="144">
                  <c:v>424.55755730585986</c:v>
                </c:pt>
                <c:pt idx="145">
                  <c:v>432.10778279904832</c:v>
                </c:pt>
                <c:pt idx="146">
                  <c:v>439.6699711965274</c:v>
                </c:pt>
                <c:pt idx="147">
                  <c:v>447.24208644499856</c:v>
                </c:pt>
                <c:pt idx="148">
                  <c:v>454.82225581469947</c:v>
                </c:pt>
                <c:pt idx="149">
                  <c:v>462.40875592067778</c:v>
                </c:pt>
                <c:pt idx="150">
                  <c:v>470.00000000000034</c:v>
                </c:pt>
                <c:pt idx="151">
                  <c:v>38.999564264674575</c:v>
                </c:pt>
                <c:pt idx="152">
                  <c:v>38.999564264674575</c:v>
                </c:pt>
                <c:pt idx="153">
                  <c:v>38.999564264674575</c:v>
                </c:pt>
                <c:pt idx="154">
                  <c:v>38.999564264674575</c:v>
                </c:pt>
                <c:pt idx="155">
                  <c:v>38.999564264674575</c:v>
                </c:pt>
                <c:pt idx="156">
                  <c:v>38.999564264674575</c:v>
                </c:pt>
                <c:pt idx="157">
                  <c:v>38.999564264674575</c:v>
                </c:pt>
                <c:pt idx="158">
                  <c:v>38.999564264674575</c:v>
                </c:pt>
                <c:pt idx="159">
                  <c:v>38.999564264674575</c:v>
                </c:pt>
                <c:pt idx="160">
                  <c:v>38.999564264674575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AB8-46F3-9CD2-D9E18DE82760}"/>
            </c:ext>
          </c:extLst>
        </c:ser>
        <c:ser>
          <c:idx val="1"/>
          <c:order val="1"/>
          <c:tx>
            <c:strRef>
              <c:f>Sheet1!$B$164</c:f>
              <c:strCache>
                <c:ptCount val="1"/>
                <c:pt idx="0">
                  <c:v>Courbe de saturation</c:v>
                </c:pt>
              </c:strCache>
            </c:strRef>
          </c:tx>
          <c:spPr>
            <a:ln w="12700">
              <a:solidFill>
                <a:srgbClr val="9AA3B5"/>
              </a:solidFill>
              <a:prstDash val="dash"/>
            </a:ln>
          </c:spPr>
          <c:marker>
            <c:symbol val="none"/>
          </c:marker>
          <c:xVal>
            <c:numRef>
              <c:f>Sheet1!$A$165:$A$284</c:f>
              <c:numCache>
                <c:formatCode>General</c:formatCode>
                <c:ptCount val="120"/>
                <c:pt idx="0">
                  <c:v>0.49153916035133438</c:v>
                </c:pt>
                <c:pt idx="1">
                  <c:v>0.56920420395571225</c:v>
                </c:pt>
                <c:pt idx="2">
                  <c:v>0.64546051103106028</c:v>
                </c:pt>
                <c:pt idx="3">
                  <c:v>0.7203707778068974</c:v>
                </c:pt>
                <c:pt idx="4">
                  <c:v>0.79399234489055859</c:v>
                </c:pt>
                <c:pt idx="5">
                  <c:v>0.86637851519798881</c:v>
                </c:pt>
                <c:pt idx="6">
                  <c:v>0.93757948074665542</c:v>
                </c:pt>
                <c:pt idx="7">
                  <c:v>1.0076429696380071</c:v>
                </c:pt>
                <c:pt idx="8">
                  <c:v>1.0766146943094914</c:v>
                </c:pt>
                <c:pt idx="9">
                  <c:v>1.1445386604804473</c:v>
                </c:pt>
                <c:pt idx="10">
                  <c:v>1.2114573802181019</c:v>
                </c:pt>
                <c:pt idx="11">
                  <c:v>1.2774120205952459</c:v>
                </c:pt>
                <c:pt idx="12">
                  <c:v>1.3424425104758508</c:v>
                </c:pt>
                <c:pt idx="13">
                  <c:v>1.4065876213276562</c:v>
                </c:pt>
                <c:pt idx="14">
                  <c:v>1.4698850330823339</c:v>
                </c:pt>
                <c:pt idx="15">
                  <c:v>1.5323713925253857</c:v>
                </c:pt>
                <c:pt idx="16">
                  <c:v>1.5940823691680783</c:v>
                </c:pt>
                <c:pt idx="17">
                  <c:v>1.6550527117854992</c:v>
                </c:pt>
                <c:pt idx="18">
                  <c:v>1.7153163075947053</c:v>
                </c:pt>
                <c:pt idx="19">
                  <c:v>1.7749062452514894</c:v>
                </c:pt>
                <c:pt idx="20">
                  <c:v>1.8338548823486145</c:v>
                </c:pt>
                <c:pt idx="21">
                  <c:v>1.8921939178214231</c:v>
                </c:pt>
                <c:pt idx="22">
                  <c:v>1.949954469548246</c:v>
                </c:pt>
                <c:pt idx="23">
                  <c:v>2.0071671574302923</c:v>
                </c:pt>
                <c:pt idx="24">
                  <c:v>2.0638621923220772</c:v>
                </c:pt>
                <c:pt idx="25">
                  <c:v>2.120069471339741</c:v>
                </c:pt>
                <c:pt idx="26">
                  <c:v>2.1758186802931476</c:v>
                </c:pt>
                <c:pt idx="27">
                  <c:v>2.2311394042676613</c:v>
                </c:pt>
                <c:pt idx="28">
                  <c:v>2.2860612477266913</c:v>
                </c:pt>
                <c:pt idx="29">
                  <c:v>2.3406139659303054</c:v>
                </c:pt>
                <c:pt idx="30">
                  <c:v>2.3948276099867045</c:v>
                </c:pt>
                <c:pt idx="31">
                  <c:v>2.4487326884996055</c:v>
                </c:pt>
                <c:pt idx="32">
                  <c:v>2.5023603495830269</c:v>
                </c:pt>
                <c:pt idx="33">
                  <c:v>2.5557425880388345</c:v>
                </c:pt>
                <c:pt idx="34">
                  <c:v>2.6089124837987456</c:v>
                </c:pt>
                <c:pt idx="35">
                  <c:v>2.6619044794180273</c:v>
                </c:pt>
                <c:pt idx="36">
                  <c:v>2.7147547066019895</c:v>
                </c:pt>
                <c:pt idx="37">
                  <c:v>2.7675013746273729</c:v>
                </c:pt>
                <c:pt idx="38">
                  <c:v>2.8201852373422365</c:v>
                </c:pt>
                <c:pt idx="39">
                  <c:v>2.8728501605482588</c:v>
                </c:pt>
                <c:pt idx="40">
                  <c:v>2.9255438185098712</c:v>
                </c:pt>
                <c:pt idx="41">
                  <c:v>2.9783185578647742</c:v>
                </c:pt>
                <c:pt idx="42">
                  <c:v>3.0312324804920805</c:v>
                </c:pt>
                <c:pt idx="43">
                  <c:v>3.0843508157352075</c:v>
                </c:pt>
                <c:pt idx="44">
                  <c:v>3.1377476796896615</c:v>
                </c:pt>
                <c:pt idx="45">
                  <c:v>3.1915083599763836</c:v>
                </c:pt>
                <c:pt idx="46">
                  <c:v>3.245732327389478</c:v>
                </c:pt>
                <c:pt idx="47">
                  <c:v>3.3005372782110127</c:v>
                </c:pt>
                <c:pt idx="48">
                  <c:v>3.3560646889272281</c:v>
                </c:pt>
                <c:pt idx="49">
                  <c:v>3.4124877000282785</c:v>
                </c:pt>
                <c:pt idx="50">
                  <c:v>3.4700228304301919</c:v>
                </c:pt>
                <c:pt idx="51">
                  <c:v>3.5289485236282379</c:v>
                </c:pt>
                <c:pt idx="52">
                  <c:v>3.5896369467641933</c:v>
                </c:pt>
                <c:pt idx="53">
                  <c:v>3.6526133433449886</c:v>
                </c:pt>
                <c:pt idx="54">
                  <c:v>3.7186751686180548</c:v>
                </c:pt>
                <c:pt idx="55">
                  <c:v>3.7891430347493089</c:v>
                </c:pt>
                <c:pt idx="56">
                  <c:v>3.866398113567592</c:v>
                </c:pt>
                <c:pt idx="57">
                  <c:v>3.9549955266715062</c:v>
                </c:pt>
                <c:pt idx="58">
                  <c:v>4.0650821973898337</c:v>
                </c:pt>
                <c:pt idx="59">
                  <c:v>4.3383449855587859</c:v>
                </c:pt>
                <c:pt idx="60">
                  <c:v>4.4854960873459975</c:v>
                </c:pt>
                <c:pt idx="61">
                  <c:v>4.8655560525841173</c:v>
                </c:pt>
                <c:pt idx="62">
                  <c:v>5.0074896538421552</c:v>
                </c:pt>
                <c:pt idx="63">
                  <c:v>5.1122918779767881</c:v>
                </c:pt>
                <c:pt idx="64">
                  <c:v>5.1991917415060902</c:v>
                </c:pt>
                <c:pt idx="65">
                  <c:v>5.2750262732610542</c:v>
                </c:pt>
                <c:pt idx="66">
                  <c:v>5.3431922120883897</c:v>
                </c:pt>
                <c:pt idx="67">
                  <c:v>5.4056875932814208</c:v>
                </c:pt>
                <c:pt idx="68">
                  <c:v>5.4638137775554627</c:v>
                </c:pt>
                <c:pt idx="69">
                  <c:v>5.5184789674614061</c:v>
                </c:pt>
                <c:pt idx="70">
                  <c:v>5.5703496986663117</c:v>
                </c:pt>
                <c:pt idx="71">
                  <c:v>5.6199343618354538</c:v>
                </c:pt>
                <c:pt idx="72">
                  <c:v>5.6676328024681446</c:v>
                </c:pt>
                <c:pt idx="73">
                  <c:v>5.7137675471233251</c:v>
                </c:pt>
                <c:pt idx="74">
                  <c:v>5.7586044140442594</c:v>
                </c:pt>
                <c:pt idx="75">
                  <c:v>5.8023666573553605</c:v>
                </c:pt>
                <c:pt idx="76">
                  <c:v>5.8452449946913161</c:v>
                </c:pt>
                <c:pt idx="77">
                  <c:v>5.8874049153378838</c:v>
                </c:pt>
                <c:pt idx="78">
                  <c:v>5.9289921344500893</c:v>
                </c:pt>
                <c:pt idx="79">
                  <c:v>5.9701367482276586</c:v>
                </c:pt>
                <c:pt idx="80">
                  <c:v>6.0109564557333499</c:v>
                </c:pt>
                <c:pt idx="81">
                  <c:v>6.0515590942434354</c:v>
                </c:pt>
                <c:pt idx="82">
                  <c:v>6.0920446594014344</c:v>
                </c:pt>
                <c:pt idx="83">
                  <c:v>6.1325069334730697</c:v>
                </c:pt>
                <c:pt idx="84">
                  <c:v>6.1730348145157103</c:v>
                </c:pt>
                <c:pt idx="85">
                  <c:v>6.2137134187774041</c:v>
                </c:pt>
                <c:pt idx="86">
                  <c:v>6.2546250129056276</c:v>
                </c:pt>
                <c:pt idx="87">
                  <c:v>6.2958498190975085</c:v>
                </c:pt>
                <c:pt idx="88">
                  <c:v>6.3374667251518986</c:v>
                </c:pt>
                <c:pt idx="89">
                  <c:v>6.3795539234172187</c:v>
                </c:pt>
                <c:pt idx="90">
                  <c:v>6.4221894979882954</c:v>
                </c:pt>
                <c:pt idx="91">
                  <c:v>6.4654519769826697</c:v>
                </c:pt>
                <c:pt idx="92">
                  <c:v>6.509420864671891</c:v>
                </c:pt>
                <c:pt idx="93">
                  <c:v>6.5541771656704935</c:v>
                </c:pt>
                <c:pt idx="94">
                  <c:v>6.5998039102308965</c:v>
                </c:pt>
                <c:pt idx="95">
                  <c:v>6.6463866863178067</c:v>
                </c:pt>
                <c:pt idx="96">
                  <c:v>6.6940141808393872</c:v>
                </c:pt>
                <c:pt idx="97">
                  <c:v>6.7427787293421755</c:v>
                </c:pt>
                <c:pt idx="98">
                  <c:v>6.7927768707707772</c:v>
                </c:pt>
                <c:pt idx="99">
                  <c:v>6.8441099017737095</c:v>
                </c:pt>
                <c:pt idx="100">
                  <c:v>6.8968844237925593</c:v>
                </c:pt>
                <c:pt idx="101">
                  <c:v>6.9512128760898326</c:v>
                </c:pt>
                <c:pt idx="102">
                  <c:v>7.0072140491601491</c:v>
                </c:pt>
                <c:pt idx="103">
                  <c:v>7.0650135756965877</c:v>
                </c:pt>
                <c:pt idx="104">
                  <c:v>7.1247444003194591</c:v>
                </c:pt>
                <c:pt idx="105">
                  <c:v>7.1865472342681525</c:v>
                </c:pt>
                <c:pt idx="106">
                  <c:v>7.2505710066448774</c:v>
                </c:pt>
                <c:pt idx="107">
                  <c:v>7.3169733288701142</c:v>
                </c:pt>
                <c:pt idx="108">
                  <c:v>7.3859209930091829</c:v>
                </c:pt>
                <c:pt idx="109">
                  <c:v>7.4575905269043457</c:v>
                </c:pt>
                <c:pt idx="110">
                  <c:v>7.5321688291955518</c:v>
                </c:pt>
                <c:pt idx="111">
                  <c:v>7.6098539053029706</c:v>
                </c:pt>
                <c:pt idx="112">
                  <c:v>7.690855721667706</c:v>
                </c:pt>
                <c:pt idx="113">
                  <c:v>7.7753971907912147</c:v>
                </c:pt>
                <c:pt idx="114">
                  <c:v>7.8637152949521969</c:v>
                </c:pt>
                <c:pt idx="115">
                  <c:v>7.9560623531107266</c:v>
                </c:pt>
                <c:pt idx="116">
                  <c:v>8.0527074345905625</c:v>
                </c:pt>
                <c:pt idx="117">
                  <c:v>8.1539379256407205</c:v>
                </c:pt>
                <c:pt idx="118">
                  <c:v>8.2600612616270332</c:v>
                </c:pt>
                <c:pt idx="119">
                  <c:v>8.3714068487862594</c:v>
                </c:pt>
              </c:numCache>
            </c:numRef>
          </c:xVal>
          <c:yVal>
            <c:numRef>
              <c:f>Sheet1!$B$165:$B$284</c:f>
              <c:numCache>
                <c:formatCode>General</c:formatCode>
                <c:ptCount val="120"/>
                <c:pt idx="0">
                  <c:v>33.999564264674575</c:v>
                </c:pt>
                <c:pt idx="1">
                  <c:v>39.760520802561246</c:v>
                </c:pt>
                <c:pt idx="2">
                  <c:v>45.521477340447916</c:v>
                </c:pt>
                <c:pt idx="3">
                  <c:v>51.28243387833453</c:v>
                </c:pt>
                <c:pt idx="4">
                  <c:v>57.0433904162212</c:v>
                </c:pt>
                <c:pt idx="5">
                  <c:v>62.804346954107871</c:v>
                </c:pt>
                <c:pt idx="6">
                  <c:v>68.565303491994541</c:v>
                </c:pt>
                <c:pt idx="7">
                  <c:v>74.326260029881155</c:v>
                </c:pt>
                <c:pt idx="8">
                  <c:v>80.087216567767825</c:v>
                </c:pt>
                <c:pt idx="9">
                  <c:v>85.848173105654496</c:v>
                </c:pt>
                <c:pt idx="10">
                  <c:v>91.609129643541166</c:v>
                </c:pt>
                <c:pt idx="11">
                  <c:v>97.37008618142778</c:v>
                </c:pt>
                <c:pt idx="12">
                  <c:v>103.13104271931445</c:v>
                </c:pt>
                <c:pt idx="13">
                  <c:v>108.89199925720112</c:v>
                </c:pt>
                <c:pt idx="14">
                  <c:v>114.65295579508779</c:v>
                </c:pt>
                <c:pt idx="15">
                  <c:v>120.41391233297441</c:v>
                </c:pt>
                <c:pt idx="16">
                  <c:v>126.17486887086108</c:v>
                </c:pt>
                <c:pt idx="17">
                  <c:v>131.93582540874775</c:v>
                </c:pt>
                <c:pt idx="18">
                  <c:v>137.69678194663442</c:v>
                </c:pt>
                <c:pt idx="19">
                  <c:v>143.45773848452109</c:v>
                </c:pt>
                <c:pt idx="20">
                  <c:v>149.2186950224077</c:v>
                </c:pt>
                <c:pt idx="21">
                  <c:v>154.97965156029437</c:v>
                </c:pt>
                <c:pt idx="22">
                  <c:v>160.74060809818104</c:v>
                </c:pt>
                <c:pt idx="23">
                  <c:v>166.50156463606766</c:v>
                </c:pt>
                <c:pt idx="24">
                  <c:v>172.26252117395438</c:v>
                </c:pt>
                <c:pt idx="25">
                  <c:v>178.023477711841</c:v>
                </c:pt>
                <c:pt idx="26">
                  <c:v>183.78443424972767</c:v>
                </c:pt>
                <c:pt idx="27">
                  <c:v>189.54539078761434</c:v>
                </c:pt>
                <c:pt idx="28">
                  <c:v>195.30634732550095</c:v>
                </c:pt>
                <c:pt idx="29">
                  <c:v>201.06730386338762</c:v>
                </c:pt>
                <c:pt idx="30">
                  <c:v>206.82826040127429</c:v>
                </c:pt>
                <c:pt idx="31">
                  <c:v>212.58921693916091</c:v>
                </c:pt>
                <c:pt idx="32">
                  <c:v>218.35017347704763</c:v>
                </c:pt>
                <c:pt idx="33">
                  <c:v>224.11113001493425</c:v>
                </c:pt>
                <c:pt idx="34">
                  <c:v>229.87208655282092</c:v>
                </c:pt>
                <c:pt idx="35">
                  <c:v>235.63304309070759</c:v>
                </c:pt>
                <c:pt idx="36">
                  <c:v>241.3939996285942</c:v>
                </c:pt>
                <c:pt idx="37">
                  <c:v>247.15495616648093</c:v>
                </c:pt>
                <c:pt idx="38">
                  <c:v>252.91591270436754</c:v>
                </c:pt>
                <c:pt idx="39">
                  <c:v>258.67686924225416</c:v>
                </c:pt>
                <c:pt idx="40">
                  <c:v>264.43782578014088</c:v>
                </c:pt>
                <c:pt idx="41">
                  <c:v>270.1987823180275</c:v>
                </c:pt>
                <c:pt idx="42">
                  <c:v>275.95973885591422</c:v>
                </c:pt>
                <c:pt idx="43">
                  <c:v>281.72069539380084</c:v>
                </c:pt>
                <c:pt idx="44">
                  <c:v>287.48165193168745</c:v>
                </c:pt>
                <c:pt idx="45">
                  <c:v>293.24260846957407</c:v>
                </c:pt>
                <c:pt idx="46">
                  <c:v>299.00356500746079</c:v>
                </c:pt>
                <c:pt idx="47">
                  <c:v>304.76452154534752</c:v>
                </c:pt>
                <c:pt idx="48">
                  <c:v>310.52547808323413</c:v>
                </c:pt>
                <c:pt idx="49">
                  <c:v>316.28643462112075</c:v>
                </c:pt>
                <c:pt idx="50">
                  <c:v>322.04739115900736</c:v>
                </c:pt>
                <c:pt idx="51">
                  <c:v>327.80834769689409</c:v>
                </c:pt>
                <c:pt idx="52">
                  <c:v>333.56930423478082</c:v>
                </c:pt>
                <c:pt idx="53">
                  <c:v>339.33026077266743</c:v>
                </c:pt>
                <c:pt idx="54">
                  <c:v>345.09121731055404</c:v>
                </c:pt>
                <c:pt idx="55">
                  <c:v>350.85217384844066</c:v>
                </c:pt>
                <c:pt idx="56">
                  <c:v>356.61313038632738</c:v>
                </c:pt>
                <c:pt idx="57">
                  <c:v>362.37408692421411</c:v>
                </c:pt>
                <c:pt idx="58">
                  <c:v>368.13504346210073</c:v>
                </c:pt>
                <c:pt idx="59">
                  <c:v>373.89599999998734</c:v>
                </c:pt>
                <c:pt idx="60">
                  <c:v>373.89599999998734</c:v>
                </c:pt>
                <c:pt idx="61">
                  <c:v>368.13504346210073</c:v>
                </c:pt>
                <c:pt idx="62">
                  <c:v>362.37408692421411</c:v>
                </c:pt>
                <c:pt idx="63">
                  <c:v>356.61313038632738</c:v>
                </c:pt>
                <c:pt idx="64">
                  <c:v>350.85217384844066</c:v>
                </c:pt>
                <c:pt idx="65">
                  <c:v>345.09121731055404</c:v>
                </c:pt>
                <c:pt idx="66">
                  <c:v>339.33026077266743</c:v>
                </c:pt>
                <c:pt idx="67">
                  <c:v>333.56930423478082</c:v>
                </c:pt>
                <c:pt idx="68">
                  <c:v>327.80834769689409</c:v>
                </c:pt>
                <c:pt idx="69">
                  <c:v>322.04739115900736</c:v>
                </c:pt>
                <c:pt idx="70">
                  <c:v>316.28643462112075</c:v>
                </c:pt>
                <c:pt idx="71">
                  <c:v>310.52547808323413</c:v>
                </c:pt>
                <c:pt idx="72">
                  <c:v>304.76452154534752</c:v>
                </c:pt>
                <c:pt idx="73">
                  <c:v>299.00356500746079</c:v>
                </c:pt>
                <c:pt idx="74">
                  <c:v>293.24260846957407</c:v>
                </c:pt>
                <c:pt idx="75">
                  <c:v>287.48165193168745</c:v>
                </c:pt>
                <c:pt idx="76">
                  <c:v>281.72069539380084</c:v>
                </c:pt>
                <c:pt idx="77">
                  <c:v>275.95973885591422</c:v>
                </c:pt>
                <c:pt idx="78">
                  <c:v>270.1987823180275</c:v>
                </c:pt>
                <c:pt idx="79">
                  <c:v>264.43782578014088</c:v>
                </c:pt>
                <c:pt idx="80">
                  <c:v>258.67686924225416</c:v>
                </c:pt>
                <c:pt idx="81">
                  <c:v>252.91591270436754</c:v>
                </c:pt>
                <c:pt idx="82">
                  <c:v>247.15495616648093</c:v>
                </c:pt>
                <c:pt idx="83">
                  <c:v>241.3939996285942</c:v>
                </c:pt>
                <c:pt idx="84">
                  <c:v>235.63304309070759</c:v>
                </c:pt>
                <c:pt idx="85">
                  <c:v>229.87208655282092</c:v>
                </c:pt>
                <c:pt idx="86">
                  <c:v>224.11113001493425</c:v>
                </c:pt>
                <c:pt idx="87">
                  <c:v>218.35017347704763</c:v>
                </c:pt>
                <c:pt idx="88">
                  <c:v>212.58921693916091</c:v>
                </c:pt>
                <c:pt idx="89">
                  <c:v>206.82826040127429</c:v>
                </c:pt>
                <c:pt idx="90">
                  <c:v>201.06730386338762</c:v>
                </c:pt>
                <c:pt idx="91">
                  <c:v>195.30634732550095</c:v>
                </c:pt>
                <c:pt idx="92">
                  <c:v>189.54539078761434</c:v>
                </c:pt>
                <c:pt idx="93">
                  <c:v>183.78443424972767</c:v>
                </c:pt>
                <c:pt idx="94">
                  <c:v>178.023477711841</c:v>
                </c:pt>
                <c:pt idx="95">
                  <c:v>172.26252117395438</c:v>
                </c:pt>
                <c:pt idx="96">
                  <c:v>166.50156463606766</c:v>
                </c:pt>
                <c:pt idx="97">
                  <c:v>160.74060809818104</c:v>
                </c:pt>
                <c:pt idx="98">
                  <c:v>154.97965156029437</c:v>
                </c:pt>
                <c:pt idx="99">
                  <c:v>149.2186950224077</c:v>
                </c:pt>
                <c:pt idx="100">
                  <c:v>143.45773848452109</c:v>
                </c:pt>
                <c:pt idx="101">
                  <c:v>137.69678194663442</c:v>
                </c:pt>
                <c:pt idx="102">
                  <c:v>131.93582540874775</c:v>
                </c:pt>
                <c:pt idx="103">
                  <c:v>126.17486887086108</c:v>
                </c:pt>
                <c:pt idx="104">
                  <c:v>120.41391233297441</c:v>
                </c:pt>
                <c:pt idx="105">
                  <c:v>114.65295579508779</c:v>
                </c:pt>
                <c:pt idx="106">
                  <c:v>108.89199925720112</c:v>
                </c:pt>
                <c:pt idx="107">
                  <c:v>103.13104271931445</c:v>
                </c:pt>
                <c:pt idx="108">
                  <c:v>97.37008618142778</c:v>
                </c:pt>
                <c:pt idx="109">
                  <c:v>91.609129643541166</c:v>
                </c:pt>
                <c:pt idx="110">
                  <c:v>85.848173105654496</c:v>
                </c:pt>
                <c:pt idx="111">
                  <c:v>80.087216567767825</c:v>
                </c:pt>
                <c:pt idx="112">
                  <c:v>74.326260029881155</c:v>
                </c:pt>
                <c:pt idx="113">
                  <c:v>68.565303491994541</c:v>
                </c:pt>
                <c:pt idx="114">
                  <c:v>62.804346954107871</c:v>
                </c:pt>
                <c:pt idx="115">
                  <c:v>57.0433904162212</c:v>
                </c:pt>
                <c:pt idx="116">
                  <c:v>51.28243387833453</c:v>
                </c:pt>
                <c:pt idx="117">
                  <c:v>45.521477340447916</c:v>
                </c:pt>
                <c:pt idx="118">
                  <c:v>39.760520802561246</c:v>
                </c:pt>
                <c:pt idx="119">
                  <c:v>33.999564264674575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AB8-46F3-9CD2-D9E18DE82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8940872"/>
        <c:axId val="-2129643912"/>
      </c:scatterChart>
      <c:valAx>
        <c:axId val="-2128940872"/>
        <c:scaling>
          <c:orientation val="minMax"/>
          <c:max val="9"/>
          <c:min val="0"/>
        </c:scaling>
        <c:delete val="0"/>
        <c:axPos val="b"/>
        <c:title>
          <c:tx>
            <c:rich>
              <a:bodyPr/>
              <a:lstStyle/>
              <a:p>
                <a:r>
                  <a:rPr lang="fr-FR" sz="1000" b="0" i="0">
                    <a:solidFill>
                      <a:srgbClr val="5B6275"/>
                    </a:solidFill>
                    <a:latin typeface="Montserrat"/>
                  </a:rPr>
                  <a:t>s (kJ/kg·K)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spPr>
          <a:ln w="9525">
            <a:solidFill>
              <a:srgbClr val="D5DAE5"/>
            </a:solidFill>
          </a:ln>
        </c:spPr>
        <c:txPr>
          <a:bodyPr/>
          <a:lstStyle/>
          <a:p>
            <a:pPr>
              <a:defRPr sz="1000">
                <a:solidFill>
                  <a:srgbClr val="5B6275"/>
                </a:solidFill>
                <a:latin typeface="Montserrat"/>
              </a:defRPr>
            </a:pPr>
            <a:endParaRPr lang="fr-FR"/>
          </a:p>
        </c:txPr>
        <c:crossAx val="-2129643912"/>
        <c:crosses val="autoZero"/>
        <c:crossBetween val="midCat"/>
        <c:majorUnit val="1"/>
      </c:valAx>
      <c:valAx>
        <c:axId val="-2129643912"/>
        <c:scaling>
          <c:orientation val="minMax"/>
          <c:max val="600"/>
          <c:min val="0"/>
        </c:scaling>
        <c:delete val="0"/>
        <c:axPos val="l"/>
        <c:majorGridlines>
          <c:spPr>
            <a:ln w="6350">
              <a:solidFill>
                <a:srgbClr val="E6E9F0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fr-FR" sz="1000" b="0" i="0">
                    <a:solidFill>
                      <a:srgbClr val="5B6275"/>
                    </a:solidFill>
                    <a:latin typeface="Montserrat"/>
                  </a:rPr>
                  <a:t>T (°C)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spPr>
          <a:ln w="9525">
            <a:solidFill>
              <a:srgbClr val="D5DAE5"/>
            </a:solidFill>
          </a:ln>
        </c:spPr>
        <c:txPr>
          <a:bodyPr/>
          <a:lstStyle/>
          <a:p>
            <a:pPr>
              <a:defRPr sz="1000">
                <a:solidFill>
                  <a:srgbClr val="5B6275"/>
                </a:solidFill>
                <a:latin typeface="Montserrat"/>
              </a:defRPr>
            </a:pPr>
            <a:endParaRPr lang="fr-FR"/>
          </a:p>
        </c:txPr>
        <c:crossAx val="-2128940872"/>
        <c:crosses val="autoZero"/>
        <c:crossBetween val="midCat"/>
        <c:majorUnit val="100"/>
      </c:valAx>
    </c:plotArea>
    <c:plotVisOnly val="1"/>
    <c:dispBlanksAs val="gap"/>
    <c:showDLblsOverMax val="0"/>
  </c:chart>
  <c:txPr>
    <a:bodyPr/>
    <a:lstStyle/>
    <a:p>
      <a:pPr>
        <a:defRPr sz="1000">
          <a:solidFill>
            <a:srgbClr val="5B6275"/>
          </a:solidFill>
          <a:latin typeface="Montserra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r-FR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11"/>
          <c:y val="0.04"/>
          <c:w val="0.85"/>
          <c:h val="0.74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Cycle</c:v>
                </c:pt>
              </c:strCache>
            </c:strRef>
          </c:tx>
          <c:spPr>
            <a:ln w="28575">
              <a:solidFill>
                <a:srgbClr val="D02D55"/>
              </a:solidFill>
            </a:ln>
          </c:spPr>
          <c:marker>
            <c:symbol val="none"/>
          </c:marker>
          <c:xVal>
            <c:numRef>
              <c:f>Sheet1!$A$2:$A$100</c:f>
              <c:numCache>
                <c:formatCode>General</c:formatCode>
                <c:ptCount val="99"/>
                <c:pt idx="0">
                  <c:v>5.5024443098043028</c:v>
                </c:pt>
                <c:pt idx="1">
                  <c:v>5.5330173413938661</c:v>
                </c:pt>
                <c:pt idx="2">
                  <c:v>5.5592414651870836</c:v>
                </c:pt>
                <c:pt idx="3">
                  <c:v>5.5848877159754364</c:v>
                </c:pt>
                <c:pt idx="4">
                  <c:v>5.6099785562318241</c:v>
                </c:pt>
                <c:pt idx="5">
                  <c:v>5.634535383160105</c:v>
                </c:pt>
                <c:pt idx="6">
                  <c:v>5.6585785773915038</c:v>
                </c:pt>
                <c:pt idx="7">
                  <c:v>5.6821275510399252</c:v>
                </c:pt>
                <c:pt idx="8">
                  <c:v>5.7052007947003709</c:v>
                </c:pt>
                <c:pt idx="9">
                  <c:v>5.7278159230879533</c:v>
                </c:pt>
                <c:pt idx="10">
                  <c:v>5.7499897191057388</c:v>
                </c:pt>
                <c:pt idx="11">
                  <c:v>5.7717381762015716</c:v>
                </c:pt>
                <c:pt idx="12">
                  <c:v>5.7930765389304453</c:v>
                </c:pt>
                <c:pt idx="13">
                  <c:v>5.8140193416827639</c:v>
                </c:pt>
                <c:pt idx="14">
                  <c:v>5.8345804455723327</c:v>
                </c:pt>
                <c:pt idx="15">
                  <c:v>5.8547730735031687</c:v>
                </c:pt>
                <c:pt idx="16">
                  <c:v>5.8746098434528617</c:v>
                </c:pt>
                <c:pt idx="17">
                  <c:v>5.8941028000236493</c:v>
                </c:pt>
                <c:pt idx="18">
                  <c:v>5.9132634443216432</c:v>
                </c:pt>
                <c:pt idx="19">
                  <c:v>5.932102762230782</c:v>
                </c:pt>
                <c:pt idx="20">
                  <c:v>5.9506312511516413</c:v>
                </c:pt>
                <c:pt idx="21">
                  <c:v>5.9688589452769838</c:v>
                </c:pt>
                <c:pt idx="22">
                  <c:v>5.9867954394761638</c:v>
                </c:pt>
                <c:pt idx="23">
                  <c:v>6.0044499118597683</c:v>
                </c:pt>
                <c:pt idx="24">
                  <c:v>6.0218311450942625</c:v>
                </c:pt>
                <c:pt idx="25">
                  <c:v>6.0389475465343256</c:v>
                </c:pt>
                <c:pt idx="26">
                  <c:v>6.0522410382888143</c:v>
                </c:pt>
                <c:pt idx="27">
                  <c:v>6.0653791817923359</c:v>
                </c:pt>
                <c:pt idx="28">
                  <c:v>6.0783656318417574</c:v>
                </c:pt>
                <c:pt idx="29">
                  <c:v>6.091203923407976</c:v>
                </c:pt>
                <c:pt idx="30">
                  <c:v>6.1038974763532643</c:v>
                </c:pt>
                <c:pt idx="31">
                  <c:v>6.1164495999426514</c:v>
                </c:pt>
                <c:pt idx="32">
                  <c:v>6.1288634971586893</c:v>
                </c:pt>
                <c:pt idx="33">
                  <c:v>6.1411422688286219</c:v>
                </c:pt>
                <c:pt idx="34">
                  <c:v>6.1532889175725769</c:v>
                </c:pt>
                <c:pt idx="35">
                  <c:v>6.1653063515809521</c:v>
                </c:pt>
                <c:pt idx="36">
                  <c:v>6.1771973882288549</c:v>
                </c:pt>
                <c:pt idx="37">
                  <c:v>6.1889647575350946</c:v>
                </c:pt>
                <c:pt idx="38">
                  <c:v>6.2006111054728077</c:v>
                </c:pt>
                <c:pt idx="39">
                  <c:v>6.2121389971385659</c:v>
                </c:pt>
                <c:pt idx="40">
                  <c:v>6.2235509197864269</c:v>
                </c:pt>
                <c:pt idx="41">
                  <c:v>6.2348492857331088</c:v>
                </c:pt>
                <c:pt idx="42">
                  <c:v>6.2460364351401854</c:v>
                </c:pt>
                <c:pt idx="43">
                  <c:v>6.2571146386788854</c:v>
                </c:pt>
                <c:pt idx="44">
                  <c:v>6.2680861000828871</c:v>
                </c:pt>
                <c:pt idx="45">
                  <c:v>6.2789529585941635</c:v>
                </c:pt>
                <c:pt idx="46">
                  <c:v>6.2897172913067392</c:v>
                </c:pt>
                <c:pt idx="47">
                  <c:v>6.300381115412983</c:v>
                </c:pt>
                <c:pt idx="48">
                  <c:v>6.3109463903568619</c:v>
                </c:pt>
                <c:pt idx="49">
                  <c:v>6.3214150198982955</c:v>
                </c:pt>
                <c:pt idx="50">
                  <c:v>6.3445558762636942</c:v>
                </c:pt>
                <c:pt idx="51">
                  <c:v>6.3281771937816691</c:v>
                </c:pt>
                <c:pt idx="52">
                  <c:v>6.3115515508968389</c:v>
                </c:pt>
                <c:pt idx="53">
                  <c:v>6.2946710562142734</c:v>
                </c:pt>
                <c:pt idx="54">
                  <c:v>6.2775274498063869</c:v>
                </c:pt>
                <c:pt idx="55">
                  <c:v>6.2601120814344711</c:v>
                </c:pt>
                <c:pt idx="56">
                  <c:v>6.242415887238006</c:v>
                </c:pt>
                <c:pt idx="57">
                  <c:v>6.2244293647665634</c:v>
                </c:pt>
                <c:pt idx="58">
                  <c:v>6.2061425462174391</c:v>
                </c:pt>
                <c:pt idx="59">
                  <c:v>6.1875449697295464</c:v>
                </c:pt>
                <c:pt idx="60">
                  <c:v>6.1686256485701856</c:v>
                </c:pt>
                <c:pt idx="61">
                  <c:v>6.1493730380362175</c:v>
                </c:pt>
                <c:pt idx="62">
                  <c:v>6.1297749998747877</c:v>
                </c:pt>
                <c:pt idx="63">
                  <c:v>6.1098187640109423</c:v>
                </c:pt>
                <c:pt idx="64">
                  <c:v>6.0894908873506379</c:v>
                </c:pt>
                <c:pt idx="65">
                  <c:v>6.0687772094072061</c:v>
                </c:pt>
                <c:pt idx="66">
                  <c:v>6.0476628044782341</c:v>
                </c:pt>
                <c:pt idx="67">
                  <c:v>6.0261319300776401</c:v>
                </c:pt>
                <c:pt idx="68">
                  <c:v>6.0041679713053604</c:v>
                </c:pt>
                <c:pt idx="69">
                  <c:v>5.981753380814939</c:v>
                </c:pt>
                <c:pt idx="70">
                  <c:v>5.9588696140184894</c:v>
                </c:pt>
                <c:pt idx="71">
                  <c:v>5.9354970591501921</c:v>
                </c:pt>
                <c:pt idx="72">
                  <c:v>5.911614961795804</c:v>
                </c:pt>
                <c:pt idx="73">
                  <c:v>5.8872013434889041</c:v>
                </c:pt>
                <c:pt idx="74">
                  <c:v>5.8622329139785885</c:v>
                </c:pt>
                <c:pt idx="75">
                  <c:v>5.8493440013540843</c:v>
                </c:pt>
                <c:pt idx="76">
                  <c:v>5.8363025455802413</c:v>
                </c:pt>
                <c:pt idx="77">
                  <c:v>5.8231050712217147</c:v>
                </c:pt>
                <c:pt idx="78">
                  <c:v>5.8097479956521196</c:v>
                </c:pt>
                <c:pt idx="79">
                  <c:v>5.7962276252036036</c:v>
                </c:pt>
                <c:pt idx="80">
                  <c:v>5.782540151188476</c:v>
                </c:pt>
                <c:pt idx="81">
                  <c:v>5.7686816457934151</c:v>
                </c:pt>
                <c:pt idx="82">
                  <c:v>5.7546480578480308</c:v>
                </c:pt>
                <c:pt idx="83">
                  <c:v>5.740435208470692</c:v>
                </c:pt>
                <c:pt idx="84">
                  <c:v>5.7260387865962565</c:v>
                </c:pt>
                <c:pt idx="85">
                  <c:v>5.7114543443920942</c:v>
                </c:pt>
                <c:pt idx="86">
                  <c:v>5.6966772925710476</c:v>
                </c:pt>
                <c:pt idx="87">
                  <c:v>5.6817028956126405</c:v>
                </c:pt>
                <c:pt idx="88">
                  <c:v>5.6665262669067893</c:v>
                </c:pt>
                <c:pt idx="89">
                  <c:v>5.6511423638380665</c:v>
                </c:pt>
                <c:pt idx="90">
                  <c:v>5.6355459828326318</c:v>
                </c:pt>
                <c:pt idx="91">
                  <c:v>5.6197317543950636</c:v>
                </c:pt>
                <c:pt idx="92">
                  <c:v>5.6036941381679943</c:v>
                </c:pt>
                <c:pt idx="93">
                  <c:v>5.5874274180542844</c:v>
                </c:pt>
                <c:pt idx="94">
                  <c:v>5.5709256974492805</c:v>
                </c:pt>
                <c:pt idx="95">
                  <c:v>5.5541828946397942</c:v>
                </c:pt>
                <c:pt idx="96">
                  <c:v>5.5371927384370982</c:v>
                </c:pt>
                <c:pt idx="97">
                  <c:v>5.5199487641232414</c:v>
                </c:pt>
                <c:pt idx="98">
                  <c:v>5.5024443098043028</c:v>
                </c:pt>
              </c:numCache>
            </c:numRef>
          </c:xVal>
          <c:yVal>
            <c:numRef>
              <c:f>Sheet1!$B$2:$B$100</c:f>
              <c:numCache>
                <c:formatCode>General</c:formatCode>
                <c:ptCount val="99"/>
                <c:pt idx="0">
                  <c:v>27</c:v>
                </c:pt>
                <c:pt idx="1">
                  <c:v>120.24367857407344</c:v>
                </c:pt>
                <c:pt idx="2">
                  <c:v>129.18630433528278</c:v>
                </c:pt>
                <c:pt idx="3">
                  <c:v>138.17145916809511</c:v>
                </c:pt>
                <c:pt idx="4">
                  <c:v>147.19551881725727</c:v>
                </c:pt>
                <c:pt idx="5">
                  <c:v>156.25506880690989</c:v>
                </c:pt>
                <c:pt idx="6">
                  <c:v>165.34689005205064</c:v>
                </c:pt>
                <c:pt idx="7">
                  <c:v>174.46794599788865</c:v>
                </c:pt>
                <c:pt idx="8">
                  <c:v>183.61537114155925</c:v>
                </c:pt>
                <c:pt idx="9">
                  <c:v>192.78646078359674</c:v>
                </c:pt>
                <c:pt idx="10">
                  <c:v>201.97866185781373</c:v>
                </c:pt>
                <c:pt idx="11">
                  <c:v>211.18956469513415</c:v>
                </c:pt>
                <c:pt idx="12">
                  <c:v>220.41689558744514</c:v>
                </c:pt>
                <c:pt idx="13">
                  <c:v>229.65851003016172</c:v>
                </c:pt>
                <c:pt idx="14">
                  <c:v>238.91238653582354</c:v>
                </c:pt>
                <c:pt idx="15">
                  <c:v>248.1766209248558</c:v>
                </c:pt>
                <c:pt idx="16">
                  <c:v>257.44942101304389</c:v>
                </c:pt>
                <c:pt idx="17">
                  <c:v>266.72910162790845</c:v>
                </c:pt>
                <c:pt idx="18">
                  <c:v>276.01407989778772</c:v>
                </c:pt>
                <c:pt idx="19">
                  <c:v>285.30287076785896</c:v>
                </c:pt>
                <c:pt idx="20">
                  <c:v>294.5940827065499</c:v>
                </c:pt>
                <c:pt idx="21">
                  <c:v>303.88641357376036</c:v>
                </c:pt>
                <c:pt idx="22">
                  <c:v>313.17864662910461</c:v>
                </c:pt>
                <c:pt idx="23">
                  <c:v>322.46964666406461</c:v>
                </c:pt>
                <c:pt idx="24">
                  <c:v>331.7583562465968</c:v>
                </c:pt>
                <c:pt idx="25">
                  <c:v>341.04379207048066</c:v>
                </c:pt>
                <c:pt idx="26">
                  <c:v>348.35065110849723</c:v>
                </c:pt>
                <c:pt idx="27">
                  <c:v>355.65449846675347</c:v>
                </c:pt>
                <c:pt idx="28">
                  <c:v>362.95494303097053</c:v>
                </c:pt>
                <c:pt idx="29">
                  <c:v>370.25161745056187</c:v>
                </c:pt>
                <c:pt idx="30">
                  <c:v>377.54417716673095</c:v>
                </c:pt>
                <c:pt idx="31">
                  <c:v>384.83229946392339</c:v>
                </c:pt>
                <c:pt idx="32">
                  <c:v>392.11568254491544</c:v>
                </c:pt>
                <c:pt idx="33">
                  <c:v>399.3940446298102</c:v>
                </c:pt>
                <c:pt idx="34">
                  <c:v>406.66712307923024</c:v>
                </c:pt>
                <c:pt idx="35">
                  <c:v>413.93467354195116</c:v>
                </c:pt>
                <c:pt idx="36">
                  <c:v>421.19646912719088</c:v>
                </c:pt>
                <c:pt idx="37">
                  <c:v>428.45229960171412</c:v>
                </c:pt>
                <c:pt idx="38">
                  <c:v>435.70197061185627</c:v>
                </c:pt>
                <c:pt idx="39">
                  <c:v>442.94530293051218</c:v>
                </c:pt>
                <c:pt idx="40">
                  <c:v>450.18213172906906</c:v>
                </c:pt>
                <c:pt idx="41">
                  <c:v>457.41230587419761</c:v>
                </c:pt>
                <c:pt idx="42">
                  <c:v>464.6356872493601</c:v>
                </c:pt>
                <c:pt idx="43">
                  <c:v>471.85215010082379</c:v>
                </c:pt>
                <c:pt idx="44">
                  <c:v>479.06158040791831</c:v>
                </c:pt>
                <c:pt idx="45">
                  <c:v>486.2638752772217</c:v>
                </c:pt>
                <c:pt idx="46">
                  <c:v>493.45894236030506</c:v>
                </c:pt>
                <c:pt idx="47">
                  <c:v>500.64669929462514</c:v>
                </c:pt>
                <c:pt idx="48">
                  <c:v>507.82707316711753</c:v>
                </c:pt>
                <c:pt idx="49">
                  <c:v>515</c:v>
                </c:pt>
                <c:pt idx="50">
                  <c:v>368.58257953626878</c:v>
                </c:pt>
                <c:pt idx="51">
                  <c:v>359.12696236164095</c:v>
                </c:pt>
                <c:pt idx="52">
                  <c:v>349.65901643483483</c:v>
                </c:pt>
                <c:pt idx="53">
                  <c:v>340.17925540701538</c:v>
                </c:pt>
                <c:pt idx="54">
                  <c:v>330.68824547137706</c:v>
                </c:pt>
                <c:pt idx="55">
                  <c:v>321.18660826944563</c:v>
                </c:pt>
                <c:pt idx="56">
                  <c:v>311.67502386989679</c:v>
                </c:pt>
                <c:pt idx="57">
                  <c:v>302.1542338184704</c:v>
                </c:pt>
                <c:pt idx="58">
                  <c:v>292.6250442592592</c:v>
                </c:pt>
                <c:pt idx="59">
                  <c:v>283.08832913017011</c:v>
                </c:pt>
                <c:pt idx="60">
                  <c:v>273.54503343882357</c:v>
                </c:pt>
                <c:pt idx="61">
                  <c:v>263.99617662983439</c:v>
                </c:pt>
                <c:pt idx="62">
                  <c:v>254.44285606051335</c:v>
                </c:pt>
                <c:pt idx="63">
                  <c:v>244.88625060982861</c:v>
                </c:pt>
                <c:pt idx="64">
                  <c:v>235.32762445527442</c:v>
                </c:pt>
                <c:pt idx="65">
                  <c:v>225.76833106444451</c:v>
                </c:pt>
                <c:pt idx="66">
                  <c:v>216.20981746297616</c:v>
                </c:pt>
                <c:pt idx="67">
                  <c:v>206.65362885852591</c:v>
                </c:pt>
                <c:pt idx="68">
                  <c:v>197.10141372201127</c:v>
                </c:pt>
                <c:pt idx="69">
                  <c:v>187.55492945300517</c:v>
                </c:pt>
                <c:pt idx="70">
                  <c:v>178.01604878642775</c:v>
                </c:pt>
                <c:pt idx="71">
                  <c:v>168.48676713317798</c:v>
                </c:pt>
                <c:pt idx="72">
                  <c:v>158.96921108873289</c:v>
                </c:pt>
                <c:pt idx="73">
                  <c:v>149.46564839179894</c:v>
                </c:pt>
                <c:pt idx="74">
                  <c:v>139.97849967072364</c:v>
                </c:pt>
                <c:pt idx="75">
                  <c:v>135.17184694259186</c:v>
                </c:pt>
                <c:pt idx="76">
                  <c:v>130.37043885466335</c:v>
                </c:pt>
                <c:pt idx="77">
                  <c:v>125.57464378048383</c:v>
                </c:pt>
                <c:pt idx="78">
                  <c:v>120.78484355510483</c:v>
                </c:pt>
                <c:pt idx="79">
                  <c:v>116.00143423634745</c:v>
                </c:pt>
                <c:pt idx="80">
                  <c:v>111.22482693862679</c:v>
                </c:pt>
                <c:pt idx="81">
                  <c:v>106.45544874628712</c:v>
                </c:pt>
                <c:pt idx="82">
                  <c:v>101.69374371397856</c:v>
                </c:pt>
                <c:pt idx="83">
                  <c:v>96.940173962221365</c:v>
                </c:pt>
                <c:pt idx="84">
                  <c:v>92.195220876966232</c:v>
                </c:pt>
                <c:pt idx="85">
                  <c:v>87.4593864226797</c:v>
                </c:pt>
                <c:pt idx="86">
                  <c:v>82.733194579241626</c:v>
                </c:pt>
                <c:pt idx="87">
                  <c:v>78.017192913779922</c:v>
                </c:pt>
                <c:pt idx="88">
                  <c:v>73.311954299437161</c:v>
                </c:pt>
                <c:pt idx="89">
                  <c:v>68.618078794019027</c:v>
                </c:pt>
                <c:pt idx="90">
                  <c:v>63.936195692480965</c:v>
                </c:pt>
                <c:pt idx="91">
                  <c:v>59.266965768275554</c:v>
                </c:pt>
                <c:pt idx="92">
                  <c:v>54.611083719716135</c:v>
                </c:pt>
                <c:pt idx="93">
                  <c:v>49.969280838698182</c:v>
                </c:pt>
                <c:pt idx="94">
                  <c:v>45.342327920339756</c:v>
                </c:pt>
                <c:pt idx="95">
                  <c:v>40.731038433360254</c:v>
                </c:pt>
                <c:pt idx="96">
                  <c:v>36.136271972270151</c:v>
                </c:pt>
                <c:pt idx="97">
                  <c:v>31.558938013658121</c:v>
                </c:pt>
                <c:pt idx="98">
                  <c:v>27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5ED-40A1-BD4F-3A43C0432B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8940872"/>
        <c:axId val="-2129643912"/>
      </c:scatterChart>
      <c:valAx>
        <c:axId val="-2128940872"/>
        <c:scaling>
          <c:orientation val="minMax"/>
          <c:max val="6.6"/>
          <c:min val="5.2"/>
        </c:scaling>
        <c:delete val="0"/>
        <c:axPos val="b"/>
        <c:title>
          <c:tx>
            <c:rich>
              <a:bodyPr/>
              <a:lstStyle/>
              <a:p>
                <a:r>
                  <a:rPr lang="fr-FR" sz="1000" b="0" i="0">
                    <a:solidFill>
                      <a:srgbClr val="5B6275"/>
                    </a:solidFill>
                    <a:latin typeface="Montserrat"/>
                  </a:rPr>
                  <a:t>s (kJ/kg·K)</a:t>
                </a:r>
              </a:p>
            </c:rich>
          </c:tx>
          <c:overlay val="0"/>
        </c:title>
        <c:numFmt formatCode="0.0" sourceLinked="0"/>
        <c:majorTickMark val="out"/>
        <c:minorTickMark val="none"/>
        <c:tickLblPos val="nextTo"/>
        <c:spPr>
          <a:ln w="9525">
            <a:solidFill>
              <a:srgbClr val="D5DAE5"/>
            </a:solidFill>
          </a:ln>
        </c:spPr>
        <c:txPr>
          <a:bodyPr/>
          <a:lstStyle/>
          <a:p>
            <a:pPr>
              <a:defRPr sz="1000">
                <a:solidFill>
                  <a:srgbClr val="5B6275"/>
                </a:solidFill>
                <a:latin typeface="Montserrat"/>
              </a:defRPr>
            </a:pPr>
            <a:endParaRPr lang="fr-FR"/>
          </a:p>
        </c:txPr>
        <c:crossAx val="-2129643912"/>
        <c:crosses val="autoZero"/>
        <c:crossBetween val="midCat"/>
        <c:majorUnit val="0.2"/>
      </c:valAx>
      <c:valAx>
        <c:axId val="-2129643912"/>
        <c:scaling>
          <c:orientation val="minMax"/>
          <c:max val="600"/>
          <c:min val="0"/>
        </c:scaling>
        <c:delete val="0"/>
        <c:axPos val="l"/>
        <c:majorGridlines>
          <c:spPr>
            <a:ln w="6350">
              <a:solidFill>
                <a:srgbClr val="E6E9F0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fr-FR" sz="1000" b="0" i="0">
                    <a:solidFill>
                      <a:srgbClr val="5B6275"/>
                    </a:solidFill>
                    <a:latin typeface="Montserrat"/>
                  </a:rPr>
                  <a:t>T (°C)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spPr>
          <a:ln w="9525">
            <a:solidFill>
              <a:srgbClr val="D5DAE5"/>
            </a:solidFill>
          </a:ln>
        </c:spPr>
        <c:txPr>
          <a:bodyPr/>
          <a:lstStyle/>
          <a:p>
            <a:pPr>
              <a:defRPr sz="1000">
                <a:solidFill>
                  <a:srgbClr val="5B6275"/>
                </a:solidFill>
                <a:latin typeface="Montserrat"/>
              </a:defRPr>
            </a:pPr>
            <a:endParaRPr lang="fr-FR"/>
          </a:p>
        </c:txPr>
        <c:crossAx val="-2128940872"/>
        <c:crosses val="autoZero"/>
        <c:crossBetween val="midCat"/>
        <c:majorUnit val="100"/>
      </c:valAx>
    </c:plotArea>
    <c:plotVisOnly val="1"/>
    <c:dispBlanksAs val="gap"/>
    <c:showDLblsOverMax val="0"/>
  </c:chart>
  <c:txPr>
    <a:bodyPr/>
    <a:lstStyle/>
    <a:p>
      <a:pPr>
        <a:defRPr sz="1000">
          <a:solidFill>
            <a:srgbClr val="5B6275"/>
          </a:solidFill>
          <a:latin typeface="Montserra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bar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Début</c:v>
                </c:pt>
              </c:strCache>
            </c:strRef>
          </c:tx>
          <c:spPr>
            <a:noFill/>
            <a:ln>
              <a:noFill/>
            </a:ln>
          </c:spPr>
          <c:invertIfNegative val="1"/>
          <c:cat>
            <c:strRef>
              <c:f>Sheet1!$A$2:$A$7</c:f>
              <c:strCache>
                <c:ptCount val="6"/>
                <c:pt idx="0">
                  <c:v>Absorption 2 effets</c:v>
                </c:pt>
                <c:pt idx="1">
                  <c:v>Vaporisation SOEC</c:v>
                </c:pt>
                <c:pt idx="2">
                  <c:v>Absorption 1 effet</c:v>
                </c:pt>
                <c:pt idx="3">
                  <c:v>Réseau de chaleur</c:v>
                </c:pt>
                <c:pt idx="4">
                  <c:v>Dessalement MED</c:v>
                </c:pt>
                <c:pt idx="5">
                  <c:v>Chaleur SCE disponible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140</c:v>
                </c:pt>
                <c:pt idx="1">
                  <c:v>100</c:v>
                </c:pt>
                <c:pt idx="2">
                  <c:v>80</c:v>
                </c:pt>
                <c:pt idx="3">
                  <c:v>70</c:v>
                </c:pt>
                <c:pt idx="4">
                  <c:v>60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FA-4412-B8D2-80DE115CA5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Plage</c:v>
                </c:pt>
              </c:strCache>
            </c:strRef>
          </c:tx>
          <c:spPr>
            <a:solidFill>
              <a:srgbClr val="131435"/>
            </a:solidFill>
            <a:ln>
              <a:noFill/>
            </a:ln>
          </c:spPr>
          <c:invertIfNegative val="1"/>
          <c:dPt>
            <c:idx val="0"/>
            <c:invertIfNegative val="1"/>
            <c:bubble3D val="0"/>
            <c:spPr>
              <a:solidFill>
                <a:srgbClr val="131435"/>
              </a:solidFill>
            </c:spPr>
            <c:extLst>
              <c:ext xmlns:c16="http://schemas.microsoft.com/office/drawing/2014/chart" uri="{C3380CC4-5D6E-409C-BE32-E72D297353CC}">
                <c16:uniqueId val="{00000002-D6FA-4412-B8D2-80DE115CA5C1}"/>
              </c:ext>
            </c:extLst>
          </c:dPt>
          <c:dPt>
            <c:idx val="1"/>
            <c:invertIfNegative val="1"/>
            <c:bubble3D val="0"/>
            <c:spPr>
              <a:solidFill>
                <a:srgbClr val="131435"/>
              </a:solidFill>
            </c:spPr>
            <c:extLst>
              <c:ext xmlns:c16="http://schemas.microsoft.com/office/drawing/2014/chart" uri="{C3380CC4-5D6E-409C-BE32-E72D297353CC}">
                <c16:uniqueId val="{00000004-D6FA-4412-B8D2-80DE115CA5C1}"/>
              </c:ext>
            </c:extLst>
          </c:dPt>
          <c:dPt>
            <c:idx val="2"/>
            <c:invertIfNegative val="1"/>
            <c:bubble3D val="0"/>
            <c:spPr>
              <a:solidFill>
                <a:srgbClr val="131435"/>
              </a:solidFill>
            </c:spPr>
            <c:extLst>
              <c:ext xmlns:c16="http://schemas.microsoft.com/office/drawing/2014/chart" uri="{C3380CC4-5D6E-409C-BE32-E72D297353CC}">
                <c16:uniqueId val="{00000006-D6FA-4412-B8D2-80DE115CA5C1}"/>
              </c:ext>
            </c:extLst>
          </c:dPt>
          <c:dPt>
            <c:idx val="3"/>
            <c:invertIfNegative val="1"/>
            <c:bubble3D val="0"/>
            <c:spPr>
              <a:solidFill>
                <a:srgbClr val="131435"/>
              </a:solidFill>
            </c:spPr>
            <c:extLst>
              <c:ext xmlns:c16="http://schemas.microsoft.com/office/drawing/2014/chart" uri="{C3380CC4-5D6E-409C-BE32-E72D297353CC}">
                <c16:uniqueId val="{00000008-D6FA-4412-B8D2-80DE115CA5C1}"/>
              </c:ext>
            </c:extLst>
          </c:dPt>
          <c:dPt>
            <c:idx val="4"/>
            <c:invertIfNegative val="1"/>
            <c:bubble3D val="0"/>
            <c:spPr>
              <a:solidFill>
                <a:srgbClr val="131435"/>
              </a:solidFill>
            </c:spPr>
            <c:extLst>
              <c:ext xmlns:c16="http://schemas.microsoft.com/office/drawing/2014/chart" uri="{C3380CC4-5D6E-409C-BE32-E72D297353CC}">
                <c16:uniqueId val="{0000000A-D6FA-4412-B8D2-80DE115CA5C1}"/>
              </c:ext>
            </c:extLst>
          </c:dPt>
          <c:dPt>
            <c:idx val="5"/>
            <c:invertIfNegative val="1"/>
            <c:bubble3D val="0"/>
            <c:spPr>
              <a:solidFill>
                <a:srgbClr val="D02D55"/>
              </a:solidFill>
            </c:spPr>
            <c:extLst>
              <c:ext xmlns:c16="http://schemas.microsoft.com/office/drawing/2014/chart" uri="{C3380CC4-5D6E-409C-BE32-E72D297353CC}">
                <c16:uniqueId val="{0000000C-D6FA-4412-B8D2-80DE115CA5C1}"/>
              </c:ext>
            </c:extLst>
          </c:dPt>
          <c:cat>
            <c:strRef>
              <c:f>Sheet1!$A$2:$A$7</c:f>
              <c:strCache>
                <c:ptCount val="6"/>
                <c:pt idx="0">
                  <c:v>Absorption 2 effets</c:v>
                </c:pt>
                <c:pt idx="1">
                  <c:v>Vaporisation SOEC</c:v>
                </c:pt>
                <c:pt idx="2">
                  <c:v>Absorption 1 effet</c:v>
                </c:pt>
                <c:pt idx="3">
                  <c:v>Réseau de chaleur</c:v>
                </c:pt>
                <c:pt idx="4">
                  <c:v>Dessalement MED</c:v>
                </c:pt>
                <c:pt idx="5">
                  <c:v>Chaleur SCE disponible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40</c:v>
                </c:pt>
                <c:pt idx="1">
                  <c:v>50</c:v>
                </c:pt>
                <c:pt idx="2">
                  <c:v>40</c:v>
                </c:pt>
                <c:pt idx="3">
                  <c:v>50</c:v>
                </c:pt>
                <c:pt idx="4">
                  <c:v>15</c:v>
                </c:pt>
                <c:pt idx="5">
                  <c:v>80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D-D6FA-4412-B8D2-80DE115CA5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srgbClr val="D5DAE5"/>
            </a:solidFill>
          </a:ln>
        </c:spPr>
        <c:txPr>
          <a:bodyPr/>
          <a:lstStyle/>
          <a:p>
            <a:pPr>
              <a:defRPr sz="1000">
                <a:solidFill>
                  <a:srgbClr val="0B0A34"/>
                </a:solidFill>
                <a:latin typeface="Montserrat"/>
              </a:defRPr>
            </a:pPr>
            <a:endParaRPr lang="fr-F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200"/>
          <c:min val="40"/>
        </c:scaling>
        <c:delete val="0"/>
        <c:axPos val="b"/>
        <c:majorGridlines>
          <c:spPr>
            <a:ln w="6350">
              <a:solidFill>
                <a:srgbClr val="E6E9F0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fr-FR" sz="1000" b="0" i="0">
                    <a:solidFill>
                      <a:srgbClr val="5B6275"/>
                    </a:solidFill>
                    <a:latin typeface="Montserrat"/>
                  </a:rPr>
                  <a:t>Température (°C)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spPr>
          <a:ln w="9525">
            <a:solidFill>
              <a:srgbClr val="D5DAE5"/>
            </a:solidFill>
          </a:ln>
        </c:spPr>
        <c:txPr>
          <a:bodyPr/>
          <a:lstStyle/>
          <a:p>
            <a:pPr>
              <a:defRPr sz="1000">
                <a:solidFill>
                  <a:srgbClr val="5B6275"/>
                </a:solidFill>
                <a:latin typeface="Montserrat"/>
              </a:defRPr>
            </a:pPr>
            <a:endParaRPr lang="fr-FR"/>
          </a:p>
        </c:txPr>
        <c:crossAx val="-2068027336"/>
        <c:crosses val="autoZero"/>
        <c:crossBetween val="between"/>
        <c:majorUnit val="40"/>
      </c:valAx>
    </c:plotArea>
    <c:plotVisOnly val="1"/>
    <c:dispBlanksAs val="gap"/>
    <c:showDLblsOverMax val="1"/>
  </c:chart>
  <c:txPr>
    <a:bodyPr/>
    <a:lstStyle/>
    <a:p>
      <a:pPr>
        <a:defRPr sz="1000">
          <a:solidFill>
            <a:srgbClr val="0B0A34"/>
          </a:solidFill>
          <a:latin typeface="Montserrat"/>
        </a:defRPr>
      </a:pPr>
      <a:endParaRPr lang="en-US"/>
    </a:p>
  </c:txPr>
  <c:externalData r:id="rId1">
    <c:autoUpdate val="0"/>
  </c:externalData>
</c:chartSpace>
</file>

<file path=ppt/comments/modernComment_41C_F1A4F46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3ACAAE1-CA30-4F7E-94BE-FAADC003B286}" authorId="{0300BA55-360F-7264-1DCE-8CD001645308}" created="2026-10-06T09:28:57.24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054119521" sldId="1052"/>
      <ac:spMk id="5" creationId="{11D447A2-90EC-6A86-C007-00C28AC66FD5}"/>
      <ac:txMk cp="111" len="52">
        <ac:context len="291" hash="7495068"/>
      </ac:txMk>
    </ac:txMkLst>
    <p188:pos x="4836650" y="831946"/>
    <p188:txBody>
      <a:bodyPr/>
      <a:lstStyle/>
      <a:p>
        <a:r>
          <a:rPr lang="fr-FR"/>
          <a:t>Par exemple : les transitoires de perte de pompage, etc… ;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14426-7DD8-4257-B6EE-156E731EC100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DB907-3FD8-4CDD-BF26-92F8C1333F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843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DB907-3FD8-4CDD-BF26-92F8C1333FB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1708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DB907-3FD8-4CDD-BF26-92F8C1333FB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8699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2 réflexions : </a:t>
            </a:r>
          </a:p>
          <a:p>
            <a:r>
              <a:rPr lang="fr-FR" dirty="0" err="1"/>
              <a:t>Surrabondances</a:t>
            </a:r>
            <a:r>
              <a:rPr lang="fr-FR" dirty="0"/>
              <a:t> des </a:t>
            </a:r>
            <a:r>
              <a:rPr lang="fr-FR" dirty="0" err="1"/>
              <a:t>energies</a:t>
            </a:r>
            <a:r>
              <a:rPr lang="fr-FR" dirty="0"/>
              <a:t> fossiles, dérèglement climatique, vous avez peut être dû en entendre parler.</a:t>
            </a:r>
          </a:p>
          <a:p>
            <a:r>
              <a:rPr lang="fr-FR" dirty="0"/>
              <a:t>Contexte géopolitique de plus en plus tendu, volonté d’une énergie </a:t>
            </a:r>
            <a:r>
              <a:rPr lang="fr-FR" dirty="0" err="1"/>
              <a:t>souvereine</a:t>
            </a:r>
            <a:r>
              <a:rPr lang="fr-FR" dirty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DB907-3FD8-4CDD-BF26-92F8C1333FB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2116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pour la </a:t>
            </a:r>
            <a:r>
              <a:rPr lang="fr-FR" dirty="0" err="1"/>
              <a:t>souvereinté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DB907-3FD8-4CDD-BF26-92F8C1333FB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9568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 peu d’histoire : </a:t>
            </a:r>
          </a:p>
          <a:p>
            <a:r>
              <a:rPr lang="fr-FR" dirty="0"/>
              <a:t>OTRERA s’inscrit dans la tradition du sodium français avec une rupture : le réacteur à boucle</a:t>
            </a:r>
          </a:p>
          <a:p>
            <a:r>
              <a:rPr lang="fr-FR" dirty="0"/>
              <a:t>Se plaçant sur le marché du SMR, OTRERA a identifié qu’en réduisant la puissance, la taille des composants n’était plus économique.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427C29-6A1C-1F42-B354-B388419D2AF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9570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Frédéric Varaine notre grand chef, appuyé avec Rémy DUPRAZ et Jean-François DIRAT, qui ont trempé dans le sodium depuis PX.</a:t>
            </a:r>
          </a:p>
          <a:p>
            <a:endParaRPr lang="fr-FR" dirty="0"/>
          </a:p>
          <a:p>
            <a:r>
              <a:rPr lang="fr-FR" dirty="0"/>
              <a:t>Pour réduire les </a:t>
            </a:r>
            <a:r>
              <a:rPr lang="fr-FR" dirty="0" err="1"/>
              <a:t>emissions</a:t>
            </a:r>
            <a:r>
              <a:rPr lang="fr-FR" dirty="0"/>
              <a:t> : cogénération, par un cycle de Brayton.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427C29-6A1C-1F42-B354-B388419D2AF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17724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90C63-D6E2-0088-36C5-EC6EF574A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19D8236-035D-4143-FC26-55A0BFD862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017337-F121-46D2-697D-4038EDC248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BA471F-715E-4152-EA4F-9D9F18976D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427C29-6A1C-1F42-B354-B388419D2AF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2896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Après la </a:t>
            </a:r>
            <a:r>
              <a:rPr dirty="0" err="1"/>
              <a:t>présentation</a:t>
            </a:r>
            <a:r>
              <a:rPr dirty="0"/>
              <a:t> du </a:t>
            </a:r>
            <a:r>
              <a:rPr dirty="0" err="1"/>
              <a:t>projet</a:t>
            </a:r>
            <a:r>
              <a:rPr dirty="0"/>
              <a:t>, je </a:t>
            </a:r>
            <a:r>
              <a:rPr dirty="0" err="1"/>
              <a:t>zoome</a:t>
            </a:r>
            <a:r>
              <a:rPr dirty="0"/>
              <a:t> sur le </a:t>
            </a:r>
            <a:r>
              <a:rPr dirty="0" err="1"/>
              <a:t>système</a:t>
            </a:r>
            <a:r>
              <a:rPr dirty="0"/>
              <a:t> de conversion </a:t>
            </a:r>
            <a:r>
              <a:rPr dirty="0" err="1"/>
              <a:t>d'énergie</a:t>
            </a:r>
            <a:r>
              <a:rPr dirty="0"/>
              <a:t> (SCE).</a:t>
            </a:r>
          </a:p>
          <a:p>
            <a:r>
              <a:rPr dirty="0"/>
              <a:t>Le </a:t>
            </a:r>
            <a:r>
              <a:rPr dirty="0" err="1"/>
              <a:t>modèle</a:t>
            </a:r>
            <a:r>
              <a:rPr dirty="0"/>
              <a:t> </a:t>
            </a:r>
            <a:r>
              <a:rPr dirty="0" err="1"/>
              <a:t>couvre</a:t>
            </a:r>
            <a:r>
              <a:rPr dirty="0"/>
              <a:t> toute la </a:t>
            </a:r>
            <a:r>
              <a:rPr dirty="0" err="1"/>
              <a:t>chaîne</a:t>
            </a:r>
            <a:r>
              <a:rPr dirty="0"/>
              <a:t>, du </a:t>
            </a:r>
            <a:r>
              <a:rPr dirty="0" err="1"/>
              <a:t>cœur</a:t>
            </a:r>
            <a:r>
              <a:rPr dirty="0"/>
              <a:t> </a:t>
            </a:r>
            <a:r>
              <a:rPr dirty="0" err="1"/>
              <a:t>jusqu'aux</a:t>
            </a:r>
            <a:r>
              <a:rPr dirty="0"/>
              <a:t> usages. </a:t>
            </a:r>
            <a:r>
              <a:rPr dirty="0" err="1"/>
              <a:t>L'amont</a:t>
            </a:r>
            <a:r>
              <a:rPr dirty="0"/>
              <a:t> (</a:t>
            </a:r>
            <a:r>
              <a:rPr dirty="0" err="1"/>
              <a:t>cœur</a:t>
            </a:r>
            <a:r>
              <a:rPr dirty="0"/>
              <a:t> + </a:t>
            </a:r>
            <a:r>
              <a:rPr dirty="0" err="1"/>
              <a:t>primaire</a:t>
            </a:r>
            <a:r>
              <a:rPr dirty="0"/>
              <a:t>, boucle sodium </a:t>
            </a:r>
            <a:r>
              <a:rPr dirty="0" err="1"/>
              <a:t>intermédiaire</a:t>
            </a:r>
            <a:r>
              <a:rPr dirty="0"/>
              <a:t>) est </a:t>
            </a:r>
            <a:r>
              <a:rPr dirty="0" err="1"/>
              <a:t>représenté</a:t>
            </a:r>
            <a:r>
              <a:rPr dirty="0"/>
              <a:t> par des </a:t>
            </a:r>
            <a:r>
              <a:rPr dirty="0" err="1"/>
              <a:t>modèles</a:t>
            </a:r>
            <a:r>
              <a:rPr dirty="0"/>
              <a:t> </a:t>
            </a:r>
            <a:r>
              <a:rPr dirty="0" err="1"/>
              <a:t>réduits</a:t>
            </a:r>
            <a:r>
              <a:rPr dirty="0"/>
              <a:t> : </a:t>
            </a:r>
            <a:r>
              <a:rPr dirty="0" err="1"/>
              <a:t>cinétique</a:t>
            </a:r>
            <a:r>
              <a:rPr dirty="0"/>
              <a:t> point avec </a:t>
            </a:r>
            <a:r>
              <a:rPr dirty="0" err="1"/>
              <a:t>contre-réactions</a:t>
            </a:r>
            <a:r>
              <a:rPr dirty="0"/>
              <a:t> et </a:t>
            </a:r>
            <a:r>
              <a:rPr dirty="0" err="1"/>
              <a:t>thermohydraulique</a:t>
            </a:r>
            <a:r>
              <a:rPr dirty="0"/>
              <a:t> 1D, </a:t>
            </a:r>
            <a:r>
              <a:rPr dirty="0" err="1"/>
              <a:t>ce</a:t>
            </a:r>
            <a:r>
              <a:rPr dirty="0"/>
              <a:t> qui </a:t>
            </a:r>
            <a:r>
              <a:rPr dirty="0" err="1"/>
              <a:t>suffit</a:t>
            </a:r>
            <a:r>
              <a:rPr dirty="0"/>
              <a:t> à </a:t>
            </a:r>
            <a:r>
              <a:rPr dirty="0" err="1"/>
              <a:t>transmettre</a:t>
            </a:r>
            <a:r>
              <a:rPr dirty="0"/>
              <a:t> </a:t>
            </a:r>
            <a:r>
              <a:rPr dirty="0" err="1"/>
              <a:t>correctement</a:t>
            </a:r>
            <a:r>
              <a:rPr dirty="0"/>
              <a:t> les </a:t>
            </a:r>
            <a:r>
              <a:rPr dirty="0" err="1"/>
              <a:t>constantes</a:t>
            </a:r>
            <a:r>
              <a:rPr dirty="0"/>
              <a:t> de temps et les temps de transit au SCE.</a:t>
            </a:r>
          </a:p>
          <a:p>
            <a:r>
              <a:rPr dirty="0"/>
              <a:t>Le </a:t>
            </a:r>
            <a:r>
              <a:rPr dirty="0" err="1"/>
              <a:t>périmètre</a:t>
            </a:r>
            <a:r>
              <a:rPr dirty="0"/>
              <a:t> SCE est </a:t>
            </a:r>
            <a:r>
              <a:rPr dirty="0" err="1"/>
              <a:t>détaillé</a:t>
            </a:r>
            <a:r>
              <a:rPr dirty="0"/>
              <a:t> : </a:t>
            </a:r>
            <a:r>
              <a:rPr dirty="0" err="1"/>
              <a:t>échangeur</a:t>
            </a:r>
            <a:r>
              <a:rPr dirty="0"/>
              <a:t> de conversion (</a:t>
            </a:r>
            <a:r>
              <a:rPr dirty="0" err="1"/>
              <a:t>générateur</a:t>
            </a:r>
            <a:r>
              <a:rPr dirty="0"/>
              <a:t> de </a:t>
            </a:r>
            <a:r>
              <a:rPr dirty="0" err="1"/>
              <a:t>vapeur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échangeur</a:t>
            </a:r>
            <a:r>
              <a:rPr dirty="0"/>
              <a:t> sodium/</a:t>
            </a:r>
            <a:r>
              <a:rPr dirty="0" err="1"/>
              <a:t>gaz</a:t>
            </a:r>
            <a:r>
              <a:rPr dirty="0"/>
              <a:t>), cycle de conversion, </a:t>
            </a:r>
            <a:r>
              <a:rPr dirty="0" err="1"/>
              <a:t>alternateur</a:t>
            </a:r>
            <a:r>
              <a:rPr dirty="0"/>
              <a:t> et </a:t>
            </a:r>
            <a:r>
              <a:rPr dirty="0" err="1"/>
              <a:t>soutirages</a:t>
            </a:r>
            <a:r>
              <a:rPr dirty="0"/>
              <a:t> de </a:t>
            </a:r>
            <a:r>
              <a:rPr dirty="0" err="1"/>
              <a:t>chaleur</a:t>
            </a:r>
            <a:r>
              <a:rPr dirty="0"/>
              <a:t>.</a:t>
            </a:r>
          </a:p>
          <a:p>
            <a:r>
              <a:rPr dirty="0"/>
              <a:t>Tout est </a:t>
            </a:r>
            <a:r>
              <a:rPr dirty="0" err="1"/>
              <a:t>écrit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Modelica</a:t>
            </a:r>
            <a:r>
              <a:rPr dirty="0"/>
              <a:t> acausal : </a:t>
            </a:r>
            <a:r>
              <a:rPr dirty="0" err="1"/>
              <a:t>chaque</a:t>
            </a:r>
            <a:r>
              <a:rPr dirty="0"/>
              <a:t> </a:t>
            </a:r>
            <a:r>
              <a:rPr dirty="0" err="1"/>
              <a:t>composant</a:t>
            </a:r>
            <a:r>
              <a:rPr dirty="0"/>
              <a:t> expose des ports </a:t>
            </a:r>
            <a:r>
              <a:rPr dirty="0" err="1"/>
              <a:t>fluide</a:t>
            </a:r>
            <a:r>
              <a:rPr dirty="0"/>
              <a:t>, </a:t>
            </a:r>
            <a:r>
              <a:rPr dirty="0" err="1"/>
              <a:t>thermique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électrique</a:t>
            </a:r>
            <a:r>
              <a:rPr dirty="0"/>
              <a:t>, et le </a:t>
            </a:r>
            <a:r>
              <a:rPr dirty="0" err="1"/>
              <a:t>solveur</a:t>
            </a:r>
            <a:r>
              <a:rPr dirty="0"/>
              <a:t> </a:t>
            </a:r>
            <a:r>
              <a:rPr dirty="0" err="1"/>
              <a:t>résout</a:t>
            </a:r>
            <a:r>
              <a:rPr dirty="0"/>
              <a:t> le </a:t>
            </a:r>
            <a:r>
              <a:rPr dirty="0" err="1"/>
              <a:t>système</a:t>
            </a:r>
            <a:r>
              <a:rPr dirty="0"/>
              <a:t> DAE global. On </a:t>
            </a:r>
            <a:r>
              <a:rPr dirty="0" err="1"/>
              <a:t>peut</a:t>
            </a:r>
            <a:r>
              <a:rPr dirty="0"/>
              <a:t> </a:t>
            </a:r>
            <a:r>
              <a:rPr dirty="0" err="1"/>
              <a:t>donc</a:t>
            </a:r>
            <a:r>
              <a:rPr dirty="0"/>
              <a:t> </a:t>
            </a:r>
            <a:r>
              <a:rPr dirty="0" err="1"/>
              <a:t>remplacer</a:t>
            </a:r>
            <a:r>
              <a:rPr dirty="0"/>
              <a:t> un </a:t>
            </a:r>
            <a:r>
              <a:rPr dirty="0" err="1"/>
              <a:t>composant</a:t>
            </a:r>
            <a:r>
              <a:rPr dirty="0"/>
              <a:t>, par </a:t>
            </a:r>
            <a:r>
              <a:rPr dirty="0" err="1"/>
              <a:t>exemple</a:t>
            </a:r>
            <a:r>
              <a:rPr dirty="0"/>
              <a:t> passer d'un cycle Rankine à un cycle Brayton, sans </a:t>
            </a:r>
            <a:r>
              <a:rPr dirty="0" err="1"/>
              <a:t>réécrire</a:t>
            </a:r>
            <a:r>
              <a:rPr dirty="0"/>
              <a:t> les </a:t>
            </a:r>
            <a:r>
              <a:rPr dirty="0" err="1"/>
              <a:t>équations</a:t>
            </a:r>
            <a:r>
              <a:rPr dirty="0"/>
              <a:t> du </a:t>
            </a:r>
            <a:r>
              <a:rPr dirty="0" err="1"/>
              <a:t>reste</a:t>
            </a:r>
            <a:r>
              <a:rPr dirty="0"/>
              <a:t> de la </a:t>
            </a:r>
            <a:r>
              <a:rPr dirty="0" err="1"/>
              <a:t>chaîne</a:t>
            </a:r>
            <a:r>
              <a:rPr dirty="0"/>
              <a:t>.</a:t>
            </a:r>
          </a:p>
          <a:p>
            <a:r>
              <a:rPr dirty="0"/>
              <a:t>La boucle de </a:t>
            </a:r>
            <a:r>
              <a:rPr dirty="0" err="1"/>
              <a:t>contrôle-commande</a:t>
            </a:r>
            <a:r>
              <a:rPr dirty="0"/>
              <a:t> </a:t>
            </a:r>
            <a:r>
              <a:rPr dirty="0" err="1"/>
              <a:t>ferme</a:t>
            </a:r>
            <a:r>
              <a:rPr dirty="0"/>
              <a:t> le </a:t>
            </a:r>
            <a:r>
              <a:rPr dirty="0" err="1"/>
              <a:t>système</a:t>
            </a:r>
            <a:r>
              <a:rPr dirty="0"/>
              <a:t> : la </a:t>
            </a:r>
            <a:r>
              <a:rPr dirty="0" err="1"/>
              <a:t>demande</a:t>
            </a:r>
            <a:r>
              <a:rPr dirty="0"/>
              <a:t> de charge </a:t>
            </a:r>
            <a:r>
              <a:rPr dirty="0" err="1"/>
              <a:t>pilote</a:t>
            </a:r>
            <a:r>
              <a:rPr dirty="0"/>
              <a:t> les </a:t>
            </a:r>
            <a:r>
              <a:rPr dirty="0" err="1"/>
              <a:t>débits</a:t>
            </a:r>
            <a:r>
              <a:rPr dirty="0"/>
              <a:t> sodium, les </a:t>
            </a:r>
            <a:r>
              <a:rPr dirty="0" err="1"/>
              <a:t>vannes</a:t>
            </a:r>
            <a:r>
              <a:rPr dirty="0"/>
              <a:t> et </a:t>
            </a:r>
            <a:r>
              <a:rPr dirty="0" err="1"/>
              <a:t>l'inventaire</a:t>
            </a:r>
            <a:r>
              <a:rPr dirty="0"/>
              <a:t> de gaz.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Les deux architectures de conversion sont étudiées dans le même cadre de modélisation, avec les mêmes scénarios et les mêmes indicateurs.</a:t>
            </a:r>
          </a:p>
          <a:p>
            <a:r>
              <a:t>Rankine : c'est la référence historique des RNR-Na (Phénix, Superphénix). Le générateur de vapeur est discrétisé en 1D avec ses zones économiseur, vaporisation et surchauffe ; les turbines suivent la loi de Stodola. La dynamique est dominée par les inerties lentes (inventaire d'eau, masses métalliques). Point de vigilance numérique : le changement de phase, traité avec des tables IF97 lissées.</a:t>
            </a:r>
          </a:p>
          <a:p>
            <a:r>
              <a:t>Brayton gaz : il supprime le risque de réaction sodium-eau. Compresseur et turbine sont décrits par des cartes réduites, la ligne d'arbre par son inertie. La dynamique est beaucoup plus rapide (faible inertie thermique du gaz) ; la puissance se règle par l'inventaire de gaz et le by-pass, en surveillant la marge au pompage du compresseur.</a:t>
            </a:r>
          </a:p>
          <a:p>
            <a:r>
              <a:t>Les diagrammes T–s sont indicatifs (calculés avec CoolProp). On voit bien la différence pour la cogénération : le Rankine rejette sa chaleur à température constante (~39 °C), alors que le Brayton la rejette au refroidisseur entre ~140 °C et 27 °C — une chaleur directement valorisable.</a:t>
            </a:r>
          </a:p>
          <a:p>
            <a:r>
              <a:t>Scénarios simulés : suivi de charge, îlotage ou déclenchement turbine, perte de source froide, démarrage et arrêt.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DB907-3FD8-4CDD-BF26-92F8C1333FB7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9861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otrera.fr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hyperlink" Target="mailto:Jean-eric.lucas@otrera.fr" TargetMode="External"/><Relationship Id="rId4" Type="http://schemas.openxmlformats.org/officeDocument/2006/relationships/hyperlink" Target="mailto:Frederic.varaine@otrera.fr" TargetMode="Externa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otrera.fr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hyperlink" Target="mailto:Jean-eric.lucas@otrera.fr" TargetMode="External"/><Relationship Id="rId4" Type="http://schemas.openxmlformats.org/officeDocument/2006/relationships/hyperlink" Target="mailto:Frederic.varaine@otrera.fr" TargetMode="Externa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otrera.fr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hyperlink" Target="mailto:Jean-eric.lucas@otrera.fr" TargetMode="External"/><Relationship Id="rId4" Type="http://schemas.openxmlformats.org/officeDocument/2006/relationships/hyperlink" Target="mailto:Frederic.varaine@otrera.fr" TargetMode="Externa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pré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5B5E7010-3133-9248-DCEB-8D5A38E8E2BC}"/>
              </a:ext>
            </a:extLst>
          </p:cNvPr>
          <p:cNvSpPr/>
          <p:nvPr userDrawn="1"/>
        </p:nvSpPr>
        <p:spPr>
          <a:xfrm>
            <a:off x="3936000" y="534923"/>
            <a:ext cx="4320000" cy="4320000"/>
          </a:xfrm>
          <a:custGeom>
            <a:avLst/>
            <a:gdLst/>
            <a:ahLst/>
            <a:cxnLst/>
            <a:rect l="l" t="t" r="r" b="b"/>
            <a:pathLst>
              <a:path w="6796236" h="6796236">
                <a:moveTo>
                  <a:pt x="0" y="0"/>
                </a:moveTo>
                <a:lnTo>
                  <a:pt x="6796236" y="0"/>
                </a:lnTo>
                <a:lnTo>
                  <a:pt x="6796236" y="6796235"/>
                </a:lnTo>
                <a:lnTo>
                  <a:pt x="0" y="67962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89208DE6-6189-8BF1-CE73-417B0BCE3D4E}"/>
              </a:ext>
            </a:extLst>
          </p:cNvPr>
          <p:cNvSpPr txBox="1"/>
          <p:nvPr userDrawn="1"/>
        </p:nvSpPr>
        <p:spPr>
          <a:xfrm>
            <a:off x="2271786" y="4145687"/>
            <a:ext cx="7648427" cy="505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200" spc="-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REDEFINING NUCLEAR ENERGY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175FD7A-3E3A-3263-0C56-3310E48DD3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2100" y="225932"/>
            <a:ext cx="2171700" cy="40639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Date</a:t>
            </a:r>
            <a:endParaRPr lang="fr-F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838BDA-F85F-37F8-976B-624C2C656C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40613" y="6311964"/>
            <a:ext cx="3860800" cy="38093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 err="1"/>
              <a:t>Référence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3112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présentation +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8A9DF-B6B7-F680-8742-6005736C64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64B83B-C540-BAB4-F4E2-8286C17D104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Montserrat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SOUS TITRE DE LA PRÉSENTATION</a:t>
            </a:r>
            <a:endParaRPr lang="fr-FR" dirty="0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8BAC24A4-8B29-E3AF-E8F8-3F69D957A17E}"/>
              </a:ext>
            </a:extLst>
          </p:cNvPr>
          <p:cNvSpPr/>
          <p:nvPr userDrawn="1"/>
        </p:nvSpPr>
        <p:spPr>
          <a:xfrm>
            <a:off x="5196000" y="5058000"/>
            <a:ext cx="1800000" cy="1800000"/>
          </a:xfrm>
          <a:custGeom>
            <a:avLst/>
            <a:gdLst/>
            <a:ahLst/>
            <a:cxnLst/>
            <a:rect l="l" t="t" r="r" b="b"/>
            <a:pathLst>
              <a:path w="6796236" h="6796236">
                <a:moveTo>
                  <a:pt x="0" y="0"/>
                </a:moveTo>
                <a:lnTo>
                  <a:pt x="6796236" y="0"/>
                </a:lnTo>
                <a:lnTo>
                  <a:pt x="6796236" y="6796235"/>
                </a:lnTo>
                <a:lnTo>
                  <a:pt x="0" y="67962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7EBEB32B-59EF-2903-7C95-FC012020AB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238632"/>
            <a:ext cx="2171700" cy="40639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Date</a:t>
            </a:r>
            <a:endParaRPr lang="fr-FR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D7A6AC2-1A5B-E815-57E0-1F4975B232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40613" y="6311964"/>
            <a:ext cx="3860800" cy="38093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 err="1"/>
              <a:t>Référence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2921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DB99C906-CA0D-8FFA-E01B-3208A02FA91B}"/>
              </a:ext>
            </a:extLst>
          </p:cNvPr>
          <p:cNvSpPr/>
          <p:nvPr userDrawn="1"/>
        </p:nvSpPr>
        <p:spPr>
          <a:xfrm>
            <a:off x="5196000" y="5058000"/>
            <a:ext cx="1800000" cy="1800000"/>
          </a:xfrm>
          <a:custGeom>
            <a:avLst/>
            <a:gdLst/>
            <a:ahLst/>
            <a:cxnLst/>
            <a:rect l="l" t="t" r="r" b="b"/>
            <a:pathLst>
              <a:path w="6796236" h="6796236">
                <a:moveTo>
                  <a:pt x="0" y="0"/>
                </a:moveTo>
                <a:lnTo>
                  <a:pt x="6796236" y="0"/>
                </a:lnTo>
                <a:lnTo>
                  <a:pt x="6796236" y="6796235"/>
                </a:lnTo>
                <a:lnTo>
                  <a:pt x="0" y="67962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A88C871-EE7A-6B0B-8B52-8525624570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1052946"/>
          </a:xfrm>
          <a:prstGeom prst="rect">
            <a:avLst/>
          </a:prstGeo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FR" dirty="0"/>
              <a:t>Merci !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A1F78A-BAD9-9BDE-0C30-38F4CE7ED57F}"/>
              </a:ext>
            </a:extLst>
          </p:cNvPr>
          <p:cNvSpPr txBox="1"/>
          <p:nvPr userDrawn="1"/>
        </p:nvSpPr>
        <p:spPr>
          <a:xfrm>
            <a:off x="9962148" y="6333423"/>
            <a:ext cx="2050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>
                <a:solidFill>
                  <a:schemeClr val="bg1"/>
                </a:solidFill>
                <a:latin typeface="Montserrat" panose="00000500000000000000" pitchFamily="2" charset="0"/>
              </a:rPr>
              <a:t>https://otrera.fr/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E84D94-99F4-E1FA-40F5-10FBEA4EA118}"/>
              </a:ext>
            </a:extLst>
          </p:cNvPr>
          <p:cNvSpPr txBox="1"/>
          <p:nvPr userDrawn="1"/>
        </p:nvSpPr>
        <p:spPr>
          <a:xfrm>
            <a:off x="1524000" y="2823205"/>
            <a:ext cx="86547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none" dirty="0">
                <a:solidFill>
                  <a:schemeClr val="bg1"/>
                </a:solidFill>
                <a:latin typeface="Montserrat" panose="00000500000000000000" pitchFamily="2" charset="0"/>
              </a:rPr>
              <a:t>Nos contacts : </a:t>
            </a:r>
          </a:p>
          <a:p>
            <a:endParaRPr lang="fr-FR" u="none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fr-FR" u="none" dirty="0">
                <a:solidFill>
                  <a:schemeClr val="bg1"/>
                </a:solidFill>
                <a:latin typeface="Montserrat" panose="00000500000000000000" pitchFamily="2" charset="0"/>
              </a:rPr>
              <a:t>Général : </a:t>
            </a:r>
            <a:r>
              <a:rPr lang="fr-FR" u="none" dirty="0">
                <a:solidFill>
                  <a:schemeClr val="bg1"/>
                </a:solidFill>
                <a:latin typeface="Montserrat" panose="000005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contact@otrera.fr</a:t>
            </a:r>
            <a:endParaRPr lang="fr-FR" u="none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endParaRPr lang="fr-FR" u="none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fr-FR" u="none" dirty="0">
                <a:solidFill>
                  <a:schemeClr val="bg1"/>
                </a:solidFill>
                <a:latin typeface="Montserrat" panose="00000500000000000000" pitchFamily="2" charset="0"/>
              </a:rPr>
              <a:t>La direction générale : </a:t>
            </a:r>
          </a:p>
          <a:p>
            <a:r>
              <a:rPr lang="fr-FR" u="none" dirty="0">
                <a:solidFill>
                  <a:schemeClr val="bg1"/>
                </a:solidFill>
                <a:latin typeface="Montserrat" panose="000005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Frederic.varaine@otrera.fr</a:t>
            </a:r>
            <a:endParaRPr lang="fr-FR" u="none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fr-FR" u="none" dirty="0">
                <a:solidFill>
                  <a:schemeClr val="bg1"/>
                </a:solidFill>
                <a:latin typeface="Montserrat" panose="000005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Jean-eric.lucas@otrera.fr</a:t>
            </a:r>
            <a:endParaRPr lang="fr-FR" u="none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004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4A7CB69B-300E-5B00-C361-0F3811C10F23}"/>
              </a:ext>
            </a:extLst>
          </p:cNvPr>
          <p:cNvSpPr/>
          <p:nvPr userDrawn="1"/>
        </p:nvSpPr>
        <p:spPr>
          <a:xfrm>
            <a:off x="0" y="0"/>
            <a:ext cx="4369532" cy="6249880"/>
          </a:xfrm>
          <a:custGeom>
            <a:avLst/>
            <a:gdLst/>
            <a:ahLst/>
            <a:cxnLst/>
            <a:rect l="l" t="t" r="r" b="b"/>
            <a:pathLst>
              <a:path w="5918932" h="10287000">
                <a:moveTo>
                  <a:pt x="0" y="0"/>
                </a:moveTo>
                <a:lnTo>
                  <a:pt x="5918932" y="0"/>
                </a:lnTo>
                <a:lnTo>
                  <a:pt x="591893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b="1" dirty="0">
              <a:latin typeface="Montserrat" panose="00000500000000000000" pitchFamily="2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FFE92E-B02D-D4C8-6524-A35CA5DB8D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8749" y="3060700"/>
            <a:ext cx="3556000" cy="736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990E8621-69EC-826A-27F5-CE90CD0908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53498" y="171076"/>
            <a:ext cx="7351631" cy="6078804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>
                <a:tab pos="363538" algn="l"/>
              </a:tabLst>
              <a:defRPr sz="2400"/>
            </a:lvl1pPr>
            <a:lvl2pPr marL="358775" indent="-139700">
              <a:lnSpc>
                <a:spcPct val="100000"/>
              </a:lnSpc>
              <a:spcAft>
                <a:spcPts val="300"/>
              </a:spcAft>
              <a:buFont typeface="Montserrat" panose="00000500000000000000" pitchFamily="2" charset="0"/>
              <a:buChar char="◆"/>
              <a:tabLst>
                <a:tab pos="538163" algn="l"/>
              </a:tabLst>
              <a:defRPr sz="2000"/>
            </a:lvl2pPr>
            <a:lvl3pPr marL="627063" indent="-228600">
              <a:lnSpc>
                <a:spcPct val="100000"/>
              </a:lnSpc>
              <a:spcAft>
                <a:spcPts val="300"/>
              </a:spcAft>
              <a:buFont typeface="Montserrat" panose="00000500000000000000" pitchFamily="2" charset="0"/>
              <a:buChar char="◇"/>
              <a:tabLst>
                <a:tab pos="717550" algn="l"/>
              </a:tabLst>
              <a:defRPr sz="1800"/>
            </a:lvl3pPr>
            <a:lvl4pPr marL="806450" indent="-228600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§"/>
              <a:tabLst>
                <a:tab pos="896938" algn="l"/>
              </a:tabLst>
              <a:defRPr sz="1800"/>
            </a:lvl4pPr>
            <a:lvl5pPr marL="1076325" indent="-228600">
              <a:lnSpc>
                <a:spcPct val="100000"/>
              </a:lnSpc>
              <a:spcAft>
                <a:spcPts val="300"/>
              </a:spcAft>
              <a:buFont typeface="Aptos" panose="020B0004020202020204" pitchFamily="34" charset="0"/>
              <a:buChar char="▫"/>
              <a:tabLst>
                <a:tab pos="1165225" algn="l"/>
                <a:tab pos="1792288" algn="l"/>
              </a:tabLst>
              <a:defRPr sz="1800"/>
            </a:lvl5pPr>
          </a:lstStyle>
          <a:p>
            <a:pPr lvl="0"/>
            <a:r>
              <a:rPr lang="fr-FR" dirty="0"/>
              <a:t>	Premier niveau</a:t>
            </a:r>
          </a:p>
          <a:p>
            <a:pPr lvl="1"/>
            <a:r>
              <a:rPr lang="fr-FR" dirty="0"/>
              <a:t>	Deuxième niveau</a:t>
            </a:r>
          </a:p>
          <a:p>
            <a:pPr lvl="2"/>
            <a:r>
              <a:rPr lang="fr-FR" dirty="0"/>
              <a:t>	Troisième niveau</a:t>
            </a:r>
          </a:p>
          <a:p>
            <a:pPr lvl="3"/>
            <a:r>
              <a:rPr lang="fr-FR" dirty="0"/>
              <a:t>	Quatrième niveau</a:t>
            </a:r>
          </a:p>
          <a:p>
            <a:pPr lvl="4"/>
            <a:r>
              <a:rPr lang="fr-FR" dirty="0"/>
              <a:t>	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36599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uvelle partie bleue">
    <p:bg>
      <p:bgPr>
        <a:solidFill>
          <a:srgbClr val="1314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circular shapes with different colors&#10;&#10;Description automatically generated">
            <a:extLst>
              <a:ext uri="{FF2B5EF4-FFF2-40B4-BE49-F238E27FC236}">
                <a16:creationId xmlns:a16="http://schemas.microsoft.com/office/drawing/2014/main" id="{1D95406C-3C71-40DD-6D6D-11E689CEA6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160414"/>
            <a:ext cx="5595998" cy="55959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C6E145E-10F5-635C-067C-1D93420E227E}"/>
              </a:ext>
            </a:extLst>
          </p:cNvPr>
          <p:cNvSpPr/>
          <p:nvPr userDrawn="1"/>
        </p:nvSpPr>
        <p:spPr>
          <a:xfrm flipH="1">
            <a:off x="0" y="6232124"/>
            <a:ext cx="12192000" cy="6258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F3946E-E00F-AEB5-46BF-C061F21DD5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2792" y="1697922"/>
            <a:ext cx="4485802" cy="28512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5400" b="1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cxnSp>
        <p:nvCxnSpPr>
          <p:cNvPr id="12" name="Connecteur droit 6">
            <a:extLst>
              <a:ext uri="{FF2B5EF4-FFF2-40B4-BE49-F238E27FC236}">
                <a16:creationId xmlns:a16="http://schemas.microsoft.com/office/drawing/2014/main" id="{64CE19C6-1C7E-31A7-C9B0-303DC091BDD6}"/>
              </a:ext>
            </a:extLst>
          </p:cNvPr>
          <p:cNvCxnSpPr>
            <a:cxnSpLocks/>
          </p:cNvCxnSpPr>
          <p:nvPr userDrawn="1"/>
        </p:nvCxnSpPr>
        <p:spPr>
          <a:xfrm>
            <a:off x="231112" y="6402748"/>
            <a:ext cx="1064288" cy="0"/>
          </a:xfrm>
          <a:prstGeom prst="line">
            <a:avLst/>
          </a:prstGeom>
          <a:ln w="57150">
            <a:solidFill>
              <a:srgbClr val="1314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8">
            <a:extLst>
              <a:ext uri="{FF2B5EF4-FFF2-40B4-BE49-F238E27FC236}">
                <a16:creationId xmlns:a16="http://schemas.microsoft.com/office/drawing/2014/main" id="{096C1B0E-1FB9-E072-D577-E17E2EE6D16A}"/>
              </a:ext>
            </a:extLst>
          </p:cNvPr>
          <p:cNvCxnSpPr>
            <a:cxnSpLocks/>
          </p:cNvCxnSpPr>
          <p:nvPr userDrawn="1"/>
        </p:nvCxnSpPr>
        <p:spPr>
          <a:xfrm>
            <a:off x="1290320" y="6402824"/>
            <a:ext cx="586789" cy="3616"/>
          </a:xfrm>
          <a:prstGeom prst="line">
            <a:avLst/>
          </a:prstGeom>
          <a:ln w="57150"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D20C1CD-91D4-00D5-3A4D-68C40D35EFFC}"/>
              </a:ext>
            </a:extLst>
          </p:cNvPr>
          <p:cNvSpPr txBox="1"/>
          <p:nvPr userDrawn="1"/>
        </p:nvSpPr>
        <p:spPr>
          <a:xfrm>
            <a:off x="231112" y="6472416"/>
            <a:ext cx="1977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131435"/>
                </a:solidFill>
                <a:latin typeface="Montserrat" panose="00000500000000000000" pitchFamily="2" charset="0"/>
              </a:rPr>
              <a:t>CONFIDENTIAL</a:t>
            </a:r>
          </a:p>
        </p:txBody>
      </p:sp>
      <p:pic>
        <p:nvPicPr>
          <p:cNvPr id="16" name="Picture 15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31603267-74EE-74A5-CA00-35850CED8D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43667" y="6402748"/>
            <a:ext cx="1617221" cy="33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3087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uvelle partie bleue">
    <p:bg>
      <p:bgPr>
        <a:solidFill>
          <a:srgbClr val="1D1E4F">
            <a:alpha val="9294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circular shapes with different colors&#10;&#10;Description automatically generated">
            <a:extLst>
              <a:ext uri="{FF2B5EF4-FFF2-40B4-BE49-F238E27FC236}">
                <a16:creationId xmlns:a16="http://schemas.microsoft.com/office/drawing/2014/main" id="{1D95406C-3C71-40DD-6D6D-11E689CEA6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160414"/>
            <a:ext cx="5595998" cy="559599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F3946E-E00F-AEB5-46BF-C061F21DD5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2792" y="1697922"/>
            <a:ext cx="4485802" cy="28283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5400" b="1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Titre de sous partie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6E145E-10F5-635C-067C-1D93420E227E}"/>
              </a:ext>
            </a:extLst>
          </p:cNvPr>
          <p:cNvSpPr/>
          <p:nvPr userDrawn="1"/>
        </p:nvSpPr>
        <p:spPr>
          <a:xfrm flipH="1">
            <a:off x="0" y="6232124"/>
            <a:ext cx="12192000" cy="6258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6">
            <a:extLst>
              <a:ext uri="{FF2B5EF4-FFF2-40B4-BE49-F238E27FC236}">
                <a16:creationId xmlns:a16="http://schemas.microsoft.com/office/drawing/2014/main" id="{803621F0-F1B7-83F0-EA8B-A02EE457A866}"/>
              </a:ext>
            </a:extLst>
          </p:cNvPr>
          <p:cNvCxnSpPr>
            <a:cxnSpLocks/>
          </p:cNvCxnSpPr>
          <p:nvPr userDrawn="1"/>
        </p:nvCxnSpPr>
        <p:spPr>
          <a:xfrm>
            <a:off x="231112" y="6402748"/>
            <a:ext cx="1064288" cy="0"/>
          </a:xfrm>
          <a:prstGeom prst="line">
            <a:avLst/>
          </a:prstGeom>
          <a:ln w="57150">
            <a:solidFill>
              <a:srgbClr val="1314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8">
            <a:extLst>
              <a:ext uri="{FF2B5EF4-FFF2-40B4-BE49-F238E27FC236}">
                <a16:creationId xmlns:a16="http://schemas.microsoft.com/office/drawing/2014/main" id="{F2BDCCBE-EA18-FDC5-2E64-A0B7C2D1A6E5}"/>
              </a:ext>
            </a:extLst>
          </p:cNvPr>
          <p:cNvCxnSpPr>
            <a:cxnSpLocks/>
          </p:cNvCxnSpPr>
          <p:nvPr userDrawn="1"/>
        </p:nvCxnSpPr>
        <p:spPr>
          <a:xfrm>
            <a:off x="1290320" y="6402824"/>
            <a:ext cx="586789" cy="3616"/>
          </a:xfrm>
          <a:prstGeom prst="line">
            <a:avLst/>
          </a:prstGeom>
          <a:ln w="57150"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C51EBAE-835A-02C0-11C7-CE4211326256}"/>
              </a:ext>
            </a:extLst>
          </p:cNvPr>
          <p:cNvSpPr txBox="1"/>
          <p:nvPr userDrawn="1"/>
        </p:nvSpPr>
        <p:spPr>
          <a:xfrm>
            <a:off x="231112" y="6472416"/>
            <a:ext cx="1977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131435"/>
                </a:solidFill>
                <a:latin typeface="Montserrat" panose="00000500000000000000" pitchFamily="2" charset="0"/>
              </a:rPr>
              <a:t>CONFIDENTIAL</a:t>
            </a:r>
          </a:p>
        </p:txBody>
      </p:sp>
      <p:pic>
        <p:nvPicPr>
          <p:cNvPr id="16" name="Picture 15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41D32594-BD86-52D8-C963-B8832A4A8E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43667" y="6402748"/>
            <a:ext cx="1617221" cy="33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9885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uvell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3C846A53-3A54-0F74-DAC9-232BBF124309}"/>
              </a:ext>
            </a:extLst>
          </p:cNvPr>
          <p:cNvSpPr/>
          <p:nvPr userDrawn="1"/>
        </p:nvSpPr>
        <p:spPr>
          <a:xfrm>
            <a:off x="0" y="0"/>
            <a:ext cx="4369532" cy="6214369"/>
          </a:xfrm>
          <a:custGeom>
            <a:avLst/>
            <a:gdLst/>
            <a:ahLst/>
            <a:cxnLst/>
            <a:rect l="l" t="t" r="r" b="b"/>
            <a:pathLst>
              <a:path w="5918932" h="10287000">
                <a:moveTo>
                  <a:pt x="0" y="0"/>
                </a:moveTo>
                <a:lnTo>
                  <a:pt x="5918932" y="0"/>
                </a:lnTo>
                <a:lnTo>
                  <a:pt x="591893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E9EA67-7A65-00ED-E3A3-5B3D050AB7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6448" y="798362"/>
            <a:ext cx="5583238" cy="9053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="1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E9EF54A-870E-8E6E-4694-BA7C676F83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65763" y="1944688"/>
            <a:ext cx="5583237" cy="29352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Sous titre</a:t>
            </a:r>
          </a:p>
        </p:txBody>
      </p:sp>
    </p:spTree>
    <p:extLst>
      <p:ext uri="{BB962C8B-B14F-4D97-AF65-F5344CB8AC3E}">
        <p14:creationId xmlns:p14="http://schemas.microsoft.com/office/powerpoint/2010/main" val="1698167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s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83207024-58B2-FAD7-103C-3A33B94AC2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7974" y="318910"/>
            <a:ext cx="4283075" cy="341632"/>
          </a:xfrm>
          <a:prstGeom prst="rect">
            <a:avLst/>
          </a:prstGeom>
          <a:ln w="12700" cap="rnd">
            <a:noFill/>
          </a:ln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rgbClr val="D02D55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A6B3AFBD-09A1-5ABF-2E6F-54C09D57D8A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974" y="771504"/>
            <a:ext cx="11211751" cy="5450001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63393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Bas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AC832A9-7912-304F-408F-0F3A0D7B4215}"/>
              </a:ext>
            </a:extLst>
          </p:cNvPr>
          <p:cNvSpPr/>
          <p:nvPr userDrawn="1"/>
        </p:nvSpPr>
        <p:spPr>
          <a:xfrm>
            <a:off x="0" y="5120643"/>
            <a:ext cx="12192000" cy="1162023"/>
          </a:xfrm>
          <a:prstGeom prst="rect">
            <a:avLst/>
          </a:prstGeom>
          <a:solidFill>
            <a:srgbClr val="C5D3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83207024-58B2-FAD7-103C-3A33B94AC2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7974" y="318910"/>
            <a:ext cx="4283075" cy="341632"/>
          </a:xfrm>
          <a:prstGeom prst="rect">
            <a:avLst/>
          </a:prstGeom>
          <a:ln w="12700" cap="rnd">
            <a:noFill/>
          </a:ln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rgbClr val="D02D55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4" name="Espace réservé du texte 14">
            <a:extLst>
              <a:ext uri="{FF2B5EF4-FFF2-40B4-BE49-F238E27FC236}">
                <a16:creationId xmlns:a16="http://schemas.microsoft.com/office/drawing/2014/main" id="{CF494FA2-E1BE-BD8D-E3A2-9EF66FC33E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84420" y="5178941"/>
            <a:ext cx="10165305" cy="10197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rgbClr val="0B0A34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pic>
        <p:nvPicPr>
          <p:cNvPr id="5" name="Graphic 4" descr="Circle with left arrow with solid fill">
            <a:extLst>
              <a:ext uri="{FF2B5EF4-FFF2-40B4-BE49-F238E27FC236}">
                <a16:creationId xmlns:a16="http://schemas.microsoft.com/office/drawing/2014/main" id="{58A3EA21-4273-799A-7646-57487BF00F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421328" y="5231605"/>
            <a:ext cx="914400" cy="914400"/>
          </a:xfrm>
          <a:prstGeom prst="rect">
            <a:avLst/>
          </a:prstGeom>
        </p:spPr>
      </p:pic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76ECCAC2-F08D-21F2-62D0-E2B2FA6DCC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974" y="771505"/>
            <a:ext cx="11211751" cy="4265142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946977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siqu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79F72AF-FF5D-C3D1-01BA-817F960D39F5}"/>
              </a:ext>
            </a:extLst>
          </p:cNvPr>
          <p:cNvSpPr/>
          <p:nvPr userDrawn="1"/>
        </p:nvSpPr>
        <p:spPr>
          <a:xfrm>
            <a:off x="9769357" y="657293"/>
            <a:ext cx="2412999" cy="5631186"/>
          </a:xfrm>
          <a:custGeom>
            <a:avLst/>
            <a:gdLst/>
            <a:ahLst/>
            <a:cxnLst/>
            <a:rect l="l" t="t" r="r" b="b"/>
            <a:pathLst>
              <a:path w="5918932" h="10287000">
                <a:moveTo>
                  <a:pt x="0" y="0"/>
                </a:moveTo>
                <a:lnTo>
                  <a:pt x="5918932" y="0"/>
                </a:lnTo>
                <a:lnTo>
                  <a:pt x="591893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b="1" dirty="0">
              <a:latin typeface="Montserrat" panose="00000500000000000000" pitchFamily="2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C2A4D3-CECC-5B36-5492-9DCBA859DD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43757" y="797859"/>
            <a:ext cx="3251200" cy="53500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600">
                <a:latin typeface="Montserrat" panose="00000500000000000000" pitchFamily="2" charset="0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B523D2FE-A440-B495-49BD-F4FE2BA394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7974" y="318910"/>
            <a:ext cx="4283075" cy="341632"/>
          </a:xfrm>
          <a:prstGeom prst="rect">
            <a:avLst/>
          </a:prstGeom>
          <a:ln w="12700" cap="rnd">
            <a:noFill/>
          </a:ln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rgbClr val="D02D55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7DC88E5-F771-AB7F-B2D2-961D8DA29E0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975" y="771505"/>
            <a:ext cx="7394402" cy="5376408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18221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2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14">
            <a:extLst>
              <a:ext uri="{FF2B5EF4-FFF2-40B4-BE49-F238E27FC236}">
                <a16:creationId xmlns:a16="http://schemas.microsoft.com/office/drawing/2014/main" id="{6FF3B78D-08DA-AC24-E617-D4D272616C4F}"/>
              </a:ext>
            </a:extLst>
          </p:cNvPr>
          <p:cNvCxnSpPr>
            <a:cxnSpLocks/>
          </p:cNvCxnSpPr>
          <p:nvPr userDrawn="1"/>
        </p:nvCxnSpPr>
        <p:spPr>
          <a:xfrm>
            <a:off x="0" y="947043"/>
            <a:ext cx="12206288" cy="0"/>
          </a:xfrm>
          <a:prstGeom prst="line">
            <a:avLst/>
          </a:prstGeom>
          <a:ln w="12700">
            <a:solidFill>
              <a:srgbClr val="FF01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14">
            <a:extLst>
              <a:ext uri="{FF2B5EF4-FFF2-40B4-BE49-F238E27FC236}">
                <a16:creationId xmlns:a16="http://schemas.microsoft.com/office/drawing/2014/main" id="{3DDF0FD1-4411-E168-412F-AA79BA387E26}"/>
              </a:ext>
            </a:extLst>
          </p:cNvPr>
          <p:cNvCxnSpPr>
            <a:cxnSpLocks/>
          </p:cNvCxnSpPr>
          <p:nvPr userDrawn="1"/>
        </p:nvCxnSpPr>
        <p:spPr>
          <a:xfrm>
            <a:off x="0" y="6132898"/>
            <a:ext cx="12206288" cy="0"/>
          </a:xfrm>
          <a:prstGeom prst="line">
            <a:avLst/>
          </a:prstGeom>
          <a:ln w="12700">
            <a:solidFill>
              <a:srgbClr val="FF01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20">
            <a:extLst>
              <a:ext uri="{FF2B5EF4-FFF2-40B4-BE49-F238E27FC236}">
                <a16:creationId xmlns:a16="http://schemas.microsoft.com/office/drawing/2014/main" id="{6CB64ACF-B306-A3F4-4162-C7D9B928ACBA}"/>
              </a:ext>
            </a:extLst>
          </p:cNvPr>
          <p:cNvCxnSpPr>
            <a:cxnSpLocks/>
          </p:cNvCxnSpPr>
          <p:nvPr userDrawn="1"/>
        </p:nvCxnSpPr>
        <p:spPr>
          <a:xfrm flipV="1">
            <a:off x="6122438" y="947043"/>
            <a:ext cx="0" cy="5185855"/>
          </a:xfrm>
          <a:prstGeom prst="line">
            <a:avLst/>
          </a:prstGeom>
          <a:ln w="12700">
            <a:solidFill>
              <a:srgbClr val="FF01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C3EC08E9-7A6C-678E-D5EC-8243E65558B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7974" y="318910"/>
            <a:ext cx="4283075" cy="341632"/>
          </a:xfrm>
          <a:prstGeom prst="rect">
            <a:avLst/>
          </a:prstGeom>
          <a:ln w="12700" cap="rnd">
            <a:noFill/>
          </a:ln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rgbClr val="D02D55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72A423-0084-B5E7-4776-A82A788576B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6188" y="1147482"/>
            <a:ext cx="5665689" cy="4831973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A2B7D872-64BA-082E-1DCF-07CD51990B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73000" y="1147482"/>
            <a:ext cx="5665689" cy="4831973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150479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14">
            <a:extLst>
              <a:ext uri="{FF2B5EF4-FFF2-40B4-BE49-F238E27FC236}">
                <a16:creationId xmlns:a16="http://schemas.microsoft.com/office/drawing/2014/main" id="{6FF3B78D-08DA-AC24-E617-D4D272616C4F}"/>
              </a:ext>
            </a:extLst>
          </p:cNvPr>
          <p:cNvCxnSpPr>
            <a:cxnSpLocks/>
          </p:cNvCxnSpPr>
          <p:nvPr userDrawn="1"/>
        </p:nvCxnSpPr>
        <p:spPr>
          <a:xfrm>
            <a:off x="0" y="947043"/>
            <a:ext cx="12206288" cy="0"/>
          </a:xfrm>
          <a:prstGeom prst="line">
            <a:avLst/>
          </a:prstGeom>
          <a:ln w="12700">
            <a:solidFill>
              <a:srgbClr val="FF01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14">
            <a:extLst>
              <a:ext uri="{FF2B5EF4-FFF2-40B4-BE49-F238E27FC236}">
                <a16:creationId xmlns:a16="http://schemas.microsoft.com/office/drawing/2014/main" id="{3DDF0FD1-4411-E168-412F-AA79BA387E26}"/>
              </a:ext>
            </a:extLst>
          </p:cNvPr>
          <p:cNvCxnSpPr>
            <a:cxnSpLocks/>
          </p:cNvCxnSpPr>
          <p:nvPr userDrawn="1"/>
        </p:nvCxnSpPr>
        <p:spPr>
          <a:xfrm>
            <a:off x="0" y="6132898"/>
            <a:ext cx="12206288" cy="0"/>
          </a:xfrm>
          <a:prstGeom prst="line">
            <a:avLst/>
          </a:prstGeom>
          <a:ln w="12700">
            <a:solidFill>
              <a:srgbClr val="FF01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C3EC08E9-7A6C-678E-D5EC-8243E65558B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7974" y="318910"/>
            <a:ext cx="4283075" cy="341632"/>
          </a:xfrm>
          <a:prstGeom prst="rect">
            <a:avLst/>
          </a:prstGeom>
          <a:ln w="12700" cap="rnd">
            <a:noFill/>
          </a:ln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rgbClr val="D02D55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cxnSp>
        <p:nvCxnSpPr>
          <p:cNvPr id="8" name="Connecteur droit 20">
            <a:extLst>
              <a:ext uri="{FF2B5EF4-FFF2-40B4-BE49-F238E27FC236}">
                <a16:creationId xmlns:a16="http://schemas.microsoft.com/office/drawing/2014/main" id="{10C7FF2B-1B2C-D533-A9FB-ABFC4B5F73F8}"/>
              </a:ext>
            </a:extLst>
          </p:cNvPr>
          <p:cNvCxnSpPr>
            <a:cxnSpLocks/>
          </p:cNvCxnSpPr>
          <p:nvPr userDrawn="1"/>
        </p:nvCxnSpPr>
        <p:spPr>
          <a:xfrm flipV="1">
            <a:off x="4056073" y="947043"/>
            <a:ext cx="0" cy="5185855"/>
          </a:xfrm>
          <a:prstGeom prst="line">
            <a:avLst/>
          </a:prstGeom>
          <a:ln w="12700">
            <a:solidFill>
              <a:srgbClr val="FF01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20">
            <a:extLst>
              <a:ext uri="{FF2B5EF4-FFF2-40B4-BE49-F238E27FC236}">
                <a16:creationId xmlns:a16="http://schemas.microsoft.com/office/drawing/2014/main" id="{EE9D5126-137D-2A2A-8225-BA658360C123}"/>
              </a:ext>
            </a:extLst>
          </p:cNvPr>
          <p:cNvCxnSpPr>
            <a:cxnSpLocks/>
          </p:cNvCxnSpPr>
          <p:nvPr userDrawn="1"/>
        </p:nvCxnSpPr>
        <p:spPr>
          <a:xfrm flipV="1">
            <a:off x="8137897" y="947043"/>
            <a:ext cx="0" cy="5185855"/>
          </a:xfrm>
          <a:prstGeom prst="line">
            <a:avLst/>
          </a:prstGeom>
          <a:ln w="12700">
            <a:solidFill>
              <a:srgbClr val="FF01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98FEE19-8405-3DD2-41DD-630EB5B40C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507" y="1147482"/>
            <a:ext cx="3792070" cy="4831973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958F98B6-36C9-6E95-BBA2-113D3F6569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08475" y="1147482"/>
            <a:ext cx="3792070" cy="4831973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93027EA-BADD-AC83-6DF2-B3AD9FBE9EB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89505" y="1147482"/>
            <a:ext cx="3792070" cy="4831973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69383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4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022B7D3-5FF4-C5D8-602E-22A26E87669E}"/>
              </a:ext>
            </a:extLst>
          </p:cNvPr>
          <p:cNvSpPr/>
          <p:nvPr userDrawn="1"/>
        </p:nvSpPr>
        <p:spPr>
          <a:xfrm>
            <a:off x="375181" y="1137884"/>
            <a:ext cx="5568419" cy="4813292"/>
          </a:xfrm>
          <a:prstGeom prst="roundRect">
            <a:avLst>
              <a:gd name="adj" fmla="val 6868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6DD12C1-2828-7867-178A-0316085C4A82}"/>
              </a:ext>
            </a:extLst>
          </p:cNvPr>
          <p:cNvSpPr/>
          <p:nvPr userDrawn="1"/>
        </p:nvSpPr>
        <p:spPr>
          <a:xfrm>
            <a:off x="6378817" y="1137884"/>
            <a:ext cx="5568418" cy="4813292"/>
          </a:xfrm>
          <a:prstGeom prst="roundRect">
            <a:avLst>
              <a:gd name="adj" fmla="val 6068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834179-4268-7E47-0835-C20BCEEA07DA}"/>
              </a:ext>
            </a:extLst>
          </p:cNvPr>
          <p:cNvCxnSpPr>
            <a:cxnSpLocks/>
          </p:cNvCxnSpPr>
          <p:nvPr userDrawn="1"/>
        </p:nvCxnSpPr>
        <p:spPr>
          <a:xfrm>
            <a:off x="766058" y="1978959"/>
            <a:ext cx="4786664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866238D-4D8D-4E43-0DD1-FEA94533412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9247" y="1447220"/>
            <a:ext cx="4920284" cy="38157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BE2ED5CE-347E-EDD4-3383-6E66CC786D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7974" y="318910"/>
            <a:ext cx="4283075" cy="341632"/>
          </a:xfrm>
          <a:prstGeom prst="rect">
            <a:avLst/>
          </a:prstGeom>
          <a:ln w="12700" cap="rnd">
            <a:noFill/>
          </a:ln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rgbClr val="D02D55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ADE24D-FA33-23E2-A68F-4785F01482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9247" y="2129122"/>
            <a:ext cx="4920286" cy="3488007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Straight Connector 11">
            <a:extLst>
              <a:ext uri="{FF2B5EF4-FFF2-40B4-BE49-F238E27FC236}">
                <a16:creationId xmlns:a16="http://schemas.microsoft.com/office/drawing/2014/main" id="{325D2D51-82F5-2181-2B19-DDC9B374D78C}"/>
              </a:ext>
            </a:extLst>
          </p:cNvPr>
          <p:cNvCxnSpPr>
            <a:cxnSpLocks/>
          </p:cNvCxnSpPr>
          <p:nvPr userDrawn="1"/>
        </p:nvCxnSpPr>
        <p:spPr>
          <a:xfrm>
            <a:off x="6763446" y="1978959"/>
            <a:ext cx="4786664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F1903543-2605-571E-9757-7CFC56DDC1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96635" y="1447220"/>
            <a:ext cx="4920284" cy="38157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54E7EE48-23A1-A934-7BEE-B6416F9D960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96635" y="2129122"/>
            <a:ext cx="4920286" cy="3488007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24534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4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022B7D3-5FF4-C5D8-602E-22A26E87669E}"/>
              </a:ext>
            </a:extLst>
          </p:cNvPr>
          <p:cNvSpPr/>
          <p:nvPr userDrawn="1"/>
        </p:nvSpPr>
        <p:spPr>
          <a:xfrm>
            <a:off x="375181" y="1137884"/>
            <a:ext cx="5568419" cy="3833611"/>
          </a:xfrm>
          <a:prstGeom prst="roundRect">
            <a:avLst>
              <a:gd name="adj" fmla="val 6868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6DD12C1-2828-7867-178A-0316085C4A82}"/>
              </a:ext>
            </a:extLst>
          </p:cNvPr>
          <p:cNvSpPr/>
          <p:nvPr userDrawn="1"/>
        </p:nvSpPr>
        <p:spPr>
          <a:xfrm>
            <a:off x="6378817" y="1137884"/>
            <a:ext cx="5568418" cy="3833611"/>
          </a:xfrm>
          <a:prstGeom prst="roundRect">
            <a:avLst>
              <a:gd name="adj" fmla="val 6068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BE2ED5CE-347E-EDD4-3383-6E66CC786D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7974" y="318910"/>
            <a:ext cx="4283075" cy="341632"/>
          </a:xfrm>
          <a:prstGeom prst="rect">
            <a:avLst/>
          </a:prstGeom>
          <a:ln w="12700" cap="rnd">
            <a:noFill/>
          </a:ln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rgbClr val="D02D55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782C07-2075-4013-7F51-23FACFF62F72}"/>
              </a:ext>
            </a:extLst>
          </p:cNvPr>
          <p:cNvSpPr/>
          <p:nvPr userDrawn="1"/>
        </p:nvSpPr>
        <p:spPr>
          <a:xfrm>
            <a:off x="0" y="5120643"/>
            <a:ext cx="12192000" cy="1162023"/>
          </a:xfrm>
          <a:prstGeom prst="rect">
            <a:avLst/>
          </a:prstGeom>
          <a:solidFill>
            <a:srgbClr val="C5D3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Graphic 3" descr="Circle with left arrow with solid fill">
            <a:extLst>
              <a:ext uri="{FF2B5EF4-FFF2-40B4-BE49-F238E27FC236}">
                <a16:creationId xmlns:a16="http://schemas.microsoft.com/office/drawing/2014/main" id="{8C2C09DC-3C4C-77BE-63EA-8A39F06070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421328" y="5231605"/>
            <a:ext cx="914400" cy="914400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5281252-5139-BF07-0205-7215A0E3CD3B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447800" y="5231605"/>
            <a:ext cx="10058400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 dirty="0"/>
              <a:t>Lorem ipsum</a:t>
            </a:r>
          </a:p>
        </p:txBody>
      </p:sp>
      <p:cxnSp>
        <p:nvCxnSpPr>
          <p:cNvPr id="18" name="Straight Connector 11">
            <a:extLst>
              <a:ext uri="{FF2B5EF4-FFF2-40B4-BE49-F238E27FC236}">
                <a16:creationId xmlns:a16="http://schemas.microsoft.com/office/drawing/2014/main" id="{C0FF695B-BBCB-208B-F3C6-E95CE0651D7F}"/>
              </a:ext>
            </a:extLst>
          </p:cNvPr>
          <p:cNvCxnSpPr>
            <a:cxnSpLocks/>
          </p:cNvCxnSpPr>
          <p:nvPr userDrawn="1"/>
        </p:nvCxnSpPr>
        <p:spPr>
          <a:xfrm>
            <a:off x="766058" y="1835519"/>
            <a:ext cx="4786664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DD6B062C-D1C2-B24D-EA03-9CF408F3E95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1014" y="1303780"/>
            <a:ext cx="4976750" cy="38157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A42DF183-BC4F-6FD9-6783-AC5ED5FED21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1015" y="1985682"/>
            <a:ext cx="4976750" cy="2828365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23" name="Straight Connector 11">
            <a:extLst>
              <a:ext uri="{FF2B5EF4-FFF2-40B4-BE49-F238E27FC236}">
                <a16:creationId xmlns:a16="http://schemas.microsoft.com/office/drawing/2014/main" id="{F16021C6-818A-242E-4D66-EE1B2DF79881}"/>
              </a:ext>
            </a:extLst>
          </p:cNvPr>
          <p:cNvCxnSpPr>
            <a:cxnSpLocks/>
          </p:cNvCxnSpPr>
          <p:nvPr userDrawn="1"/>
        </p:nvCxnSpPr>
        <p:spPr>
          <a:xfrm>
            <a:off x="6763446" y="1835519"/>
            <a:ext cx="4786664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B3BCA493-589B-B318-6266-401CEF7BEC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7367" y="1303780"/>
            <a:ext cx="4976750" cy="38157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2707FB5B-8299-5C49-2C29-ADFFBD48492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77368" y="1985683"/>
            <a:ext cx="4976750" cy="2828364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33136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4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BE2ED5CE-347E-EDD4-3383-6E66CC786D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7974" y="318910"/>
            <a:ext cx="4283075" cy="341632"/>
          </a:xfrm>
          <a:prstGeom prst="rect">
            <a:avLst/>
          </a:prstGeom>
          <a:ln w="12700" cap="rnd">
            <a:noFill/>
          </a:ln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rgbClr val="D02D55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4B168D2-6E9A-9577-04E2-4FE844956C78}"/>
              </a:ext>
            </a:extLst>
          </p:cNvPr>
          <p:cNvSpPr/>
          <p:nvPr userDrawn="1"/>
        </p:nvSpPr>
        <p:spPr>
          <a:xfrm>
            <a:off x="4334132" y="1137884"/>
            <a:ext cx="3654151" cy="4813292"/>
          </a:xfrm>
          <a:prstGeom prst="roundRect">
            <a:avLst>
              <a:gd name="adj" fmla="val 5341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AFE4B16-49E5-51BF-1532-DCD1CC21D7BF}"/>
              </a:ext>
            </a:extLst>
          </p:cNvPr>
          <p:cNvSpPr/>
          <p:nvPr userDrawn="1"/>
        </p:nvSpPr>
        <p:spPr>
          <a:xfrm>
            <a:off x="8293083" y="1137884"/>
            <a:ext cx="3654151" cy="4813292"/>
          </a:xfrm>
          <a:prstGeom prst="roundRect">
            <a:avLst>
              <a:gd name="adj" fmla="val 5077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8BF72D5-2021-F654-6284-C68E1AD2E606}"/>
              </a:ext>
            </a:extLst>
          </p:cNvPr>
          <p:cNvCxnSpPr>
            <a:cxnSpLocks/>
          </p:cNvCxnSpPr>
          <p:nvPr userDrawn="1"/>
        </p:nvCxnSpPr>
        <p:spPr>
          <a:xfrm>
            <a:off x="546374" y="1835524"/>
            <a:ext cx="3308449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B4A8AF9-9A3B-A347-6C45-B7F8EA122F36}"/>
              </a:ext>
            </a:extLst>
          </p:cNvPr>
          <p:cNvSpPr/>
          <p:nvPr userDrawn="1"/>
        </p:nvSpPr>
        <p:spPr>
          <a:xfrm>
            <a:off x="375181" y="1137884"/>
            <a:ext cx="3654151" cy="4813292"/>
          </a:xfrm>
          <a:prstGeom prst="roundRect">
            <a:avLst>
              <a:gd name="adj" fmla="val 5604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DE53C607-456D-AB84-1DB3-8979B3ECDA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6374" y="1303780"/>
            <a:ext cx="3308449" cy="38157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C5B1F5C5-4B31-AED9-FA75-4AE360AA5E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6375" y="1981207"/>
            <a:ext cx="3308449" cy="3809991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9" name="Straight Connector 6">
            <a:extLst>
              <a:ext uri="{FF2B5EF4-FFF2-40B4-BE49-F238E27FC236}">
                <a16:creationId xmlns:a16="http://schemas.microsoft.com/office/drawing/2014/main" id="{5207819E-4F2C-2AB5-A20C-203D8692E710}"/>
              </a:ext>
            </a:extLst>
          </p:cNvPr>
          <p:cNvCxnSpPr>
            <a:cxnSpLocks/>
          </p:cNvCxnSpPr>
          <p:nvPr userDrawn="1"/>
        </p:nvCxnSpPr>
        <p:spPr>
          <a:xfrm>
            <a:off x="4508316" y="1835524"/>
            <a:ext cx="3308449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A060C7E0-E3DA-D875-0458-C2C6D02BD88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08316" y="1303780"/>
            <a:ext cx="3308449" cy="38157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1C65C424-8D69-FA9C-9E7D-B56F5C16A3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08317" y="1981207"/>
            <a:ext cx="3308449" cy="3809991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33" name="Straight Connector 6">
            <a:extLst>
              <a:ext uri="{FF2B5EF4-FFF2-40B4-BE49-F238E27FC236}">
                <a16:creationId xmlns:a16="http://schemas.microsoft.com/office/drawing/2014/main" id="{F56E5E47-1CB5-433C-F34F-DA6C07B537BE}"/>
              </a:ext>
            </a:extLst>
          </p:cNvPr>
          <p:cNvCxnSpPr>
            <a:cxnSpLocks/>
          </p:cNvCxnSpPr>
          <p:nvPr userDrawn="1"/>
        </p:nvCxnSpPr>
        <p:spPr>
          <a:xfrm>
            <a:off x="8472509" y="1835524"/>
            <a:ext cx="3308449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56842696-6724-9884-67E2-0BC9EFF915C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2509" y="1303780"/>
            <a:ext cx="3308449" cy="38157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35" name="Espace réservé du texte 2">
            <a:extLst>
              <a:ext uri="{FF2B5EF4-FFF2-40B4-BE49-F238E27FC236}">
                <a16:creationId xmlns:a16="http://schemas.microsoft.com/office/drawing/2014/main" id="{65721E2D-6175-988A-B101-EA1F34C1E3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72510" y="1981207"/>
            <a:ext cx="3308449" cy="3809991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9263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4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BE2ED5CE-347E-EDD4-3383-6E66CC786D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7974" y="318910"/>
            <a:ext cx="4283075" cy="341632"/>
          </a:xfrm>
          <a:prstGeom prst="rect">
            <a:avLst/>
          </a:prstGeom>
          <a:ln w="12700" cap="rnd">
            <a:noFill/>
          </a:ln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rgbClr val="D02D55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B4A8AF9-9A3B-A347-6C45-B7F8EA122F36}"/>
              </a:ext>
            </a:extLst>
          </p:cNvPr>
          <p:cNvSpPr/>
          <p:nvPr userDrawn="1"/>
        </p:nvSpPr>
        <p:spPr>
          <a:xfrm>
            <a:off x="421328" y="868644"/>
            <a:ext cx="3654151" cy="4031829"/>
          </a:xfrm>
          <a:prstGeom prst="roundRect">
            <a:avLst>
              <a:gd name="adj" fmla="val 5604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3E28E2-1709-FC0A-2029-45894D554F5A}"/>
              </a:ext>
            </a:extLst>
          </p:cNvPr>
          <p:cNvSpPr/>
          <p:nvPr userDrawn="1"/>
        </p:nvSpPr>
        <p:spPr>
          <a:xfrm>
            <a:off x="0" y="5120643"/>
            <a:ext cx="12192000" cy="1162023"/>
          </a:xfrm>
          <a:prstGeom prst="rect">
            <a:avLst/>
          </a:prstGeom>
          <a:solidFill>
            <a:srgbClr val="C5D3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Graphic 11" descr="Circle with left arrow with solid fill">
            <a:extLst>
              <a:ext uri="{FF2B5EF4-FFF2-40B4-BE49-F238E27FC236}">
                <a16:creationId xmlns:a16="http://schemas.microsoft.com/office/drawing/2014/main" id="{502616AB-7A81-F1A4-7E55-AD8DAF4DB5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421328" y="5231605"/>
            <a:ext cx="914400" cy="914400"/>
          </a:xfrm>
          <a:prstGeom prst="rect">
            <a:avLst/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7CA70C8-89D2-8C70-B00C-7D8130D3A7AD}"/>
              </a:ext>
            </a:extLst>
          </p:cNvPr>
          <p:cNvSpPr/>
          <p:nvPr userDrawn="1"/>
        </p:nvSpPr>
        <p:spPr>
          <a:xfrm>
            <a:off x="4349471" y="868644"/>
            <a:ext cx="3654151" cy="4031829"/>
          </a:xfrm>
          <a:prstGeom prst="roundRect">
            <a:avLst>
              <a:gd name="adj" fmla="val 5604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6BA2753-083E-A087-60C0-F81BB69F3DC6}"/>
              </a:ext>
            </a:extLst>
          </p:cNvPr>
          <p:cNvSpPr/>
          <p:nvPr userDrawn="1"/>
        </p:nvSpPr>
        <p:spPr>
          <a:xfrm>
            <a:off x="8305567" y="868644"/>
            <a:ext cx="3654151" cy="4031829"/>
          </a:xfrm>
          <a:prstGeom prst="roundRect">
            <a:avLst>
              <a:gd name="adj" fmla="val 5604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3" name="Straight Connector 6">
            <a:extLst>
              <a:ext uri="{FF2B5EF4-FFF2-40B4-BE49-F238E27FC236}">
                <a16:creationId xmlns:a16="http://schemas.microsoft.com/office/drawing/2014/main" id="{1C6F5325-E9A3-5F7D-1F75-163D74AF74FE}"/>
              </a:ext>
            </a:extLst>
          </p:cNvPr>
          <p:cNvCxnSpPr>
            <a:cxnSpLocks/>
          </p:cNvCxnSpPr>
          <p:nvPr userDrawn="1"/>
        </p:nvCxnSpPr>
        <p:spPr>
          <a:xfrm>
            <a:off x="593149" y="1450041"/>
            <a:ext cx="3308449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1D7D0862-C774-AC06-F54C-40778EF64E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3149" y="990015"/>
            <a:ext cx="3308449" cy="31064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B81CF097-0A69-1A09-C895-1341F17178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3150" y="1599419"/>
            <a:ext cx="3308449" cy="3169806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1" name="Straight Connector 6">
            <a:extLst>
              <a:ext uri="{FF2B5EF4-FFF2-40B4-BE49-F238E27FC236}">
                <a16:creationId xmlns:a16="http://schemas.microsoft.com/office/drawing/2014/main" id="{0316764D-CD16-B0F5-D0FF-389B256A5628}"/>
              </a:ext>
            </a:extLst>
          </p:cNvPr>
          <p:cNvCxnSpPr>
            <a:cxnSpLocks/>
          </p:cNvCxnSpPr>
          <p:nvPr userDrawn="1"/>
        </p:nvCxnSpPr>
        <p:spPr>
          <a:xfrm>
            <a:off x="4528655" y="1450041"/>
            <a:ext cx="3308449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26857052-3346-7DDA-5175-FAAEEA32A4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28655" y="990015"/>
            <a:ext cx="3308449" cy="31064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211C988-C750-D2D1-6A94-C3010D6482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8656" y="1599419"/>
            <a:ext cx="3308449" cy="3169806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5" name="Straight Connector 6">
            <a:extLst>
              <a:ext uri="{FF2B5EF4-FFF2-40B4-BE49-F238E27FC236}">
                <a16:creationId xmlns:a16="http://schemas.microsoft.com/office/drawing/2014/main" id="{AB8ABC06-340C-D466-71CF-79AEF1ED760B}"/>
              </a:ext>
            </a:extLst>
          </p:cNvPr>
          <p:cNvCxnSpPr>
            <a:cxnSpLocks/>
          </p:cNvCxnSpPr>
          <p:nvPr userDrawn="1"/>
        </p:nvCxnSpPr>
        <p:spPr>
          <a:xfrm>
            <a:off x="8480153" y="1450041"/>
            <a:ext cx="3308449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4E5D685A-7CE3-83E5-15B1-FA4B194934C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80153" y="990015"/>
            <a:ext cx="3308449" cy="31064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B80F8C6C-8E86-7599-A5DF-5AB2FBD33D9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80154" y="1599419"/>
            <a:ext cx="3308449" cy="3169806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7853530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 de pré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5B5E7010-3133-9248-DCEB-8D5A38E8E2BC}"/>
              </a:ext>
            </a:extLst>
          </p:cNvPr>
          <p:cNvSpPr/>
          <p:nvPr/>
        </p:nvSpPr>
        <p:spPr>
          <a:xfrm>
            <a:off x="3936000" y="534923"/>
            <a:ext cx="4320000" cy="4320000"/>
          </a:xfrm>
          <a:custGeom>
            <a:avLst/>
            <a:gdLst/>
            <a:ahLst/>
            <a:cxnLst/>
            <a:rect l="l" t="t" r="r" b="b"/>
            <a:pathLst>
              <a:path w="6796236" h="6796236">
                <a:moveTo>
                  <a:pt x="0" y="0"/>
                </a:moveTo>
                <a:lnTo>
                  <a:pt x="6796236" y="0"/>
                </a:lnTo>
                <a:lnTo>
                  <a:pt x="6796236" y="6796235"/>
                </a:lnTo>
                <a:lnTo>
                  <a:pt x="0" y="67962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89208DE6-6189-8BF1-CE73-417B0BCE3D4E}"/>
              </a:ext>
            </a:extLst>
          </p:cNvPr>
          <p:cNvSpPr txBox="1"/>
          <p:nvPr/>
        </p:nvSpPr>
        <p:spPr>
          <a:xfrm>
            <a:off x="2271786" y="4145687"/>
            <a:ext cx="7648427" cy="505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200" spc="-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REDEFINING NUCLEAR ENERGY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175FD7A-3E3A-3263-0C56-3310E48DD3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2100" y="225932"/>
            <a:ext cx="2171700" cy="40639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Date</a:t>
            </a:r>
            <a:endParaRPr lang="fr-F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838BDA-F85F-37F8-976B-624C2C656C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40613" y="6311964"/>
            <a:ext cx="3860800" cy="38093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 err="1"/>
              <a:t>Référence</a:t>
            </a:r>
            <a:endParaRPr lang="fr-FR" dirty="0"/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A6D09C57-DF7C-AC8A-F0BA-82352CC4530B}"/>
              </a:ext>
            </a:extLst>
          </p:cNvPr>
          <p:cNvSpPr/>
          <p:nvPr userDrawn="1"/>
        </p:nvSpPr>
        <p:spPr>
          <a:xfrm>
            <a:off x="3936000" y="534923"/>
            <a:ext cx="4320000" cy="4320000"/>
          </a:xfrm>
          <a:custGeom>
            <a:avLst/>
            <a:gdLst/>
            <a:ahLst/>
            <a:cxnLst/>
            <a:rect l="l" t="t" r="r" b="b"/>
            <a:pathLst>
              <a:path w="6796236" h="6796236">
                <a:moveTo>
                  <a:pt x="0" y="0"/>
                </a:moveTo>
                <a:lnTo>
                  <a:pt x="6796236" y="0"/>
                </a:lnTo>
                <a:lnTo>
                  <a:pt x="6796236" y="6796235"/>
                </a:lnTo>
                <a:lnTo>
                  <a:pt x="0" y="67962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60E45D3-02AB-B554-FB46-311EB1346811}"/>
              </a:ext>
            </a:extLst>
          </p:cNvPr>
          <p:cNvSpPr txBox="1"/>
          <p:nvPr userDrawn="1"/>
        </p:nvSpPr>
        <p:spPr>
          <a:xfrm>
            <a:off x="2271786" y="4145687"/>
            <a:ext cx="7648427" cy="505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200" spc="-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REDEFINING NUCLEAR ENERGY</a:t>
            </a:r>
          </a:p>
        </p:txBody>
      </p:sp>
    </p:spTree>
    <p:extLst>
      <p:ext uri="{BB962C8B-B14F-4D97-AF65-F5344CB8AC3E}">
        <p14:creationId xmlns:p14="http://schemas.microsoft.com/office/powerpoint/2010/main" val="36178031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 de présentation +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8A9DF-B6B7-F680-8742-6005736C64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64B83B-C540-BAB4-F4E2-8286C17D104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Montserrat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SOUS TITRE DE LA PRÉSENTATION</a:t>
            </a:r>
            <a:endParaRPr lang="fr-FR" dirty="0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8BAC24A4-8B29-E3AF-E8F8-3F69D957A17E}"/>
              </a:ext>
            </a:extLst>
          </p:cNvPr>
          <p:cNvSpPr/>
          <p:nvPr/>
        </p:nvSpPr>
        <p:spPr>
          <a:xfrm>
            <a:off x="5196000" y="5058000"/>
            <a:ext cx="1800000" cy="1800000"/>
          </a:xfrm>
          <a:custGeom>
            <a:avLst/>
            <a:gdLst/>
            <a:ahLst/>
            <a:cxnLst/>
            <a:rect l="l" t="t" r="r" b="b"/>
            <a:pathLst>
              <a:path w="6796236" h="6796236">
                <a:moveTo>
                  <a:pt x="0" y="0"/>
                </a:moveTo>
                <a:lnTo>
                  <a:pt x="6796236" y="0"/>
                </a:lnTo>
                <a:lnTo>
                  <a:pt x="6796236" y="6796235"/>
                </a:lnTo>
                <a:lnTo>
                  <a:pt x="0" y="67962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7EBEB32B-59EF-2903-7C95-FC012020AB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238632"/>
            <a:ext cx="2171700" cy="40639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Date</a:t>
            </a:r>
            <a:endParaRPr lang="fr-FR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D7A6AC2-1A5B-E815-57E0-1F4975B232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40613" y="6311964"/>
            <a:ext cx="3860800" cy="38093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 err="1"/>
              <a:t>Référence</a:t>
            </a:r>
            <a:endParaRPr lang="fr-FR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7059B17-163A-CE19-8D29-0BCF54B11765}"/>
              </a:ext>
            </a:extLst>
          </p:cNvPr>
          <p:cNvSpPr/>
          <p:nvPr userDrawn="1"/>
        </p:nvSpPr>
        <p:spPr>
          <a:xfrm>
            <a:off x="5196000" y="5058000"/>
            <a:ext cx="1800000" cy="1800000"/>
          </a:xfrm>
          <a:custGeom>
            <a:avLst/>
            <a:gdLst/>
            <a:ahLst/>
            <a:cxnLst/>
            <a:rect l="l" t="t" r="r" b="b"/>
            <a:pathLst>
              <a:path w="6796236" h="6796236">
                <a:moveTo>
                  <a:pt x="0" y="0"/>
                </a:moveTo>
                <a:lnTo>
                  <a:pt x="6796236" y="0"/>
                </a:lnTo>
                <a:lnTo>
                  <a:pt x="6796236" y="6796235"/>
                </a:lnTo>
                <a:lnTo>
                  <a:pt x="0" y="67962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36578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DB99C906-CA0D-8FFA-E01B-3208A02FA91B}"/>
              </a:ext>
            </a:extLst>
          </p:cNvPr>
          <p:cNvSpPr/>
          <p:nvPr/>
        </p:nvSpPr>
        <p:spPr>
          <a:xfrm>
            <a:off x="5196000" y="5058000"/>
            <a:ext cx="1800000" cy="1800000"/>
          </a:xfrm>
          <a:custGeom>
            <a:avLst/>
            <a:gdLst/>
            <a:ahLst/>
            <a:cxnLst/>
            <a:rect l="l" t="t" r="r" b="b"/>
            <a:pathLst>
              <a:path w="6796236" h="6796236">
                <a:moveTo>
                  <a:pt x="0" y="0"/>
                </a:moveTo>
                <a:lnTo>
                  <a:pt x="6796236" y="0"/>
                </a:lnTo>
                <a:lnTo>
                  <a:pt x="6796236" y="6796235"/>
                </a:lnTo>
                <a:lnTo>
                  <a:pt x="0" y="67962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A88C871-EE7A-6B0B-8B52-8525624570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1052946"/>
          </a:xfrm>
          <a:prstGeom prst="rect">
            <a:avLst/>
          </a:prstGeo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FR" dirty="0"/>
              <a:t>Merci !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A1F78A-BAD9-9BDE-0C30-38F4CE7ED57F}"/>
              </a:ext>
            </a:extLst>
          </p:cNvPr>
          <p:cNvSpPr txBox="1"/>
          <p:nvPr/>
        </p:nvSpPr>
        <p:spPr>
          <a:xfrm>
            <a:off x="9962148" y="6333423"/>
            <a:ext cx="2050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>
                <a:solidFill>
                  <a:schemeClr val="bg1"/>
                </a:solidFill>
                <a:latin typeface="Montserrat" panose="00000500000000000000" pitchFamily="2" charset="0"/>
              </a:rPr>
              <a:t>https://otrera.fr/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E84D94-99F4-E1FA-40F5-10FBEA4EA118}"/>
              </a:ext>
            </a:extLst>
          </p:cNvPr>
          <p:cNvSpPr txBox="1"/>
          <p:nvPr/>
        </p:nvSpPr>
        <p:spPr>
          <a:xfrm>
            <a:off x="1524000" y="2823205"/>
            <a:ext cx="86547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none" dirty="0">
                <a:solidFill>
                  <a:schemeClr val="bg1"/>
                </a:solidFill>
                <a:latin typeface="Montserrat" panose="00000500000000000000" pitchFamily="2" charset="0"/>
              </a:rPr>
              <a:t>Nos contacts : </a:t>
            </a:r>
          </a:p>
          <a:p>
            <a:endParaRPr lang="fr-FR" u="none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fr-FR" u="none" dirty="0">
                <a:solidFill>
                  <a:schemeClr val="bg1"/>
                </a:solidFill>
                <a:latin typeface="Montserrat" panose="00000500000000000000" pitchFamily="2" charset="0"/>
              </a:rPr>
              <a:t>Général : </a:t>
            </a:r>
            <a:r>
              <a:rPr lang="fr-FR" u="none" dirty="0">
                <a:solidFill>
                  <a:schemeClr val="bg1"/>
                </a:solidFill>
                <a:latin typeface="Montserrat" panose="000005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contact@otrera.fr</a:t>
            </a:r>
            <a:endParaRPr lang="fr-FR" u="none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endParaRPr lang="fr-FR" u="none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fr-FR" u="none" dirty="0">
                <a:solidFill>
                  <a:schemeClr val="bg1"/>
                </a:solidFill>
                <a:latin typeface="Montserrat" panose="00000500000000000000" pitchFamily="2" charset="0"/>
              </a:rPr>
              <a:t>La direction générale : </a:t>
            </a:r>
          </a:p>
          <a:p>
            <a:r>
              <a:rPr lang="fr-FR" u="none" dirty="0">
                <a:solidFill>
                  <a:schemeClr val="bg1"/>
                </a:solidFill>
                <a:latin typeface="Montserrat" panose="000005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Frederic.varaine@otrera.fr</a:t>
            </a:r>
            <a:endParaRPr lang="fr-FR" u="none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fr-FR" u="none" dirty="0">
                <a:solidFill>
                  <a:schemeClr val="bg1"/>
                </a:solidFill>
                <a:latin typeface="Montserrat" panose="000005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Jean-eric.lucas@otrera.fr</a:t>
            </a:r>
            <a:endParaRPr lang="fr-FR" u="none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479060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DB99C906-CA0D-8FFA-E01B-3208A02FA91B}"/>
              </a:ext>
            </a:extLst>
          </p:cNvPr>
          <p:cNvSpPr/>
          <p:nvPr userDrawn="1"/>
        </p:nvSpPr>
        <p:spPr>
          <a:xfrm>
            <a:off x="5196000" y="5058000"/>
            <a:ext cx="1800000" cy="1800000"/>
          </a:xfrm>
          <a:custGeom>
            <a:avLst/>
            <a:gdLst/>
            <a:ahLst/>
            <a:cxnLst/>
            <a:rect l="l" t="t" r="r" b="b"/>
            <a:pathLst>
              <a:path w="6796236" h="6796236">
                <a:moveTo>
                  <a:pt x="0" y="0"/>
                </a:moveTo>
                <a:lnTo>
                  <a:pt x="6796236" y="0"/>
                </a:lnTo>
                <a:lnTo>
                  <a:pt x="6796236" y="6796235"/>
                </a:lnTo>
                <a:lnTo>
                  <a:pt x="0" y="67962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A88C871-EE7A-6B0B-8B52-8525624570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1052946"/>
          </a:xfrm>
          <a:prstGeom prst="rect">
            <a:avLst/>
          </a:prstGeo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FR" dirty="0"/>
              <a:t>Merci !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A1F78A-BAD9-9BDE-0C30-38F4CE7ED57F}"/>
              </a:ext>
            </a:extLst>
          </p:cNvPr>
          <p:cNvSpPr txBox="1"/>
          <p:nvPr userDrawn="1"/>
        </p:nvSpPr>
        <p:spPr>
          <a:xfrm>
            <a:off x="9962148" y="6333423"/>
            <a:ext cx="2050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>
                <a:solidFill>
                  <a:schemeClr val="bg1"/>
                </a:solidFill>
                <a:latin typeface="Montserrat" panose="00000500000000000000" pitchFamily="2" charset="0"/>
              </a:rPr>
              <a:t>https://otrera.fr/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E84D94-99F4-E1FA-40F5-10FBEA4EA118}"/>
              </a:ext>
            </a:extLst>
          </p:cNvPr>
          <p:cNvSpPr txBox="1"/>
          <p:nvPr userDrawn="1"/>
        </p:nvSpPr>
        <p:spPr>
          <a:xfrm>
            <a:off x="1524000" y="2823205"/>
            <a:ext cx="86547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none" dirty="0">
                <a:solidFill>
                  <a:schemeClr val="bg1"/>
                </a:solidFill>
                <a:latin typeface="Montserrat" panose="00000500000000000000" pitchFamily="2" charset="0"/>
              </a:rPr>
              <a:t>Nos contacts : </a:t>
            </a:r>
          </a:p>
          <a:p>
            <a:endParaRPr lang="fr-FR" u="none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fr-FR" u="none" dirty="0">
                <a:solidFill>
                  <a:schemeClr val="bg1"/>
                </a:solidFill>
                <a:latin typeface="Montserrat" panose="00000500000000000000" pitchFamily="2" charset="0"/>
              </a:rPr>
              <a:t>Général : </a:t>
            </a:r>
            <a:r>
              <a:rPr lang="fr-FR" u="none" dirty="0">
                <a:solidFill>
                  <a:schemeClr val="bg1"/>
                </a:solidFill>
                <a:latin typeface="Montserrat" panose="000005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contact@otrera.fr</a:t>
            </a:r>
            <a:endParaRPr lang="fr-FR" u="none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endParaRPr lang="fr-FR" u="none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fr-FR" u="none" dirty="0">
                <a:solidFill>
                  <a:schemeClr val="bg1"/>
                </a:solidFill>
                <a:latin typeface="Montserrat" panose="00000500000000000000" pitchFamily="2" charset="0"/>
              </a:rPr>
              <a:t>La direction générale : </a:t>
            </a:r>
          </a:p>
          <a:p>
            <a:r>
              <a:rPr lang="fr-FR" u="none" dirty="0">
                <a:solidFill>
                  <a:schemeClr val="bg1"/>
                </a:solidFill>
                <a:latin typeface="Montserrat" panose="000005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Frederic.varaine@otrera.fr</a:t>
            </a:r>
            <a:endParaRPr lang="fr-FR" u="none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r>
              <a:rPr lang="fr-FR" u="none" dirty="0">
                <a:solidFill>
                  <a:schemeClr val="bg1"/>
                </a:solidFill>
                <a:latin typeface="Montserrat" panose="000005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Jean-eric.lucas@otrera.fr</a:t>
            </a:r>
            <a:endParaRPr lang="fr-FR" u="none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5321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4A7CB69B-300E-5B00-C361-0F3811C10F23}"/>
              </a:ext>
            </a:extLst>
          </p:cNvPr>
          <p:cNvSpPr/>
          <p:nvPr/>
        </p:nvSpPr>
        <p:spPr>
          <a:xfrm>
            <a:off x="0" y="0"/>
            <a:ext cx="4369532" cy="6249880"/>
          </a:xfrm>
          <a:custGeom>
            <a:avLst/>
            <a:gdLst/>
            <a:ahLst/>
            <a:cxnLst/>
            <a:rect l="l" t="t" r="r" b="b"/>
            <a:pathLst>
              <a:path w="5918932" h="10287000">
                <a:moveTo>
                  <a:pt x="0" y="0"/>
                </a:moveTo>
                <a:lnTo>
                  <a:pt x="5918932" y="0"/>
                </a:lnTo>
                <a:lnTo>
                  <a:pt x="591893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b="1" dirty="0">
              <a:latin typeface="Montserrat" panose="00000500000000000000" pitchFamily="2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FFE92E-B02D-D4C8-6524-A35CA5DB8D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8749" y="3060700"/>
            <a:ext cx="3556000" cy="736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990E8621-69EC-826A-27F5-CE90CD0908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53498" y="171076"/>
            <a:ext cx="7351631" cy="6078804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>
                <a:tab pos="363538" algn="l"/>
              </a:tabLst>
              <a:defRPr sz="2400"/>
            </a:lvl1pPr>
            <a:lvl2pPr marL="358775" indent="-139700">
              <a:lnSpc>
                <a:spcPct val="100000"/>
              </a:lnSpc>
              <a:spcAft>
                <a:spcPts val="300"/>
              </a:spcAft>
              <a:buFont typeface="Montserrat" panose="00000500000000000000" pitchFamily="2" charset="0"/>
              <a:buChar char="◆"/>
              <a:tabLst>
                <a:tab pos="538163" algn="l"/>
              </a:tabLst>
              <a:defRPr sz="2000"/>
            </a:lvl2pPr>
            <a:lvl3pPr marL="627063" indent="-228600">
              <a:lnSpc>
                <a:spcPct val="100000"/>
              </a:lnSpc>
              <a:spcAft>
                <a:spcPts val="300"/>
              </a:spcAft>
              <a:buFont typeface="Montserrat" panose="00000500000000000000" pitchFamily="2" charset="0"/>
              <a:buChar char="◇"/>
              <a:tabLst>
                <a:tab pos="717550" algn="l"/>
              </a:tabLst>
              <a:defRPr sz="1800"/>
            </a:lvl3pPr>
            <a:lvl4pPr marL="806450" indent="-228600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§"/>
              <a:tabLst>
                <a:tab pos="896938" algn="l"/>
              </a:tabLst>
              <a:defRPr sz="1800"/>
            </a:lvl4pPr>
            <a:lvl5pPr marL="1076325" indent="-228600">
              <a:lnSpc>
                <a:spcPct val="100000"/>
              </a:lnSpc>
              <a:spcAft>
                <a:spcPts val="300"/>
              </a:spcAft>
              <a:buFont typeface="Aptos" panose="020B0004020202020204" pitchFamily="34" charset="0"/>
              <a:buChar char="▫"/>
              <a:tabLst>
                <a:tab pos="1165225" algn="l"/>
                <a:tab pos="1792288" algn="l"/>
              </a:tabLst>
              <a:defRPr sz="1800"/>
            </a:lvl5pPr>
          </a:lstStyle>
          <a:p>
            <a:pPr lvl="0"/>
            <a:r>
              <a:rPr lang="fr-FR" dirty="0"/>
              <a:t>	Premier niveau</a:t>
            </a:r>
          </a:p>
          <a:p>
            <a:pPr lvl="1"/>
            <a:r>
              <a:rPr lang="fr-FR" dirty="0"/>
              <a:t>	Deuxième niveau</a:t>
            </a:r>
          </a:p>
          <a:p>
            <a:pPr lvl="2"/>
            <a:r>
              <a:rPr lang="fr-FR" dirty="0"/>
              <a:t>	Troisième niveau</a:t>
            </a:r>
          </a:p>
          <a:p>
            <a:pPr lvl="3"/>
            <a:r>
              <a:rPr lang="fr-FR" dirty="0"/>
              <a:t>	Quatrième niveau</a:t>
            </a:r>
          </a:p>
          <a:p>
            <a:pPr lvl="4"/>
            <a:r>
              <a:rPr lang="fr-FR" dirty="0"/>
              <a:t>	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9382236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uvelle partie bleue">
    <p:bg>
      <p:bgPr>
        <a:solidFill>
          <a:srgbClr val="1314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circular shapes with different colors&#10;&#10;Description automatically generated">
            <a:extLst>
              <a:ext uri="{FF2B5EF4-FFF2-40B4-BE49-F238E27FC236}">
                <a16:creationId xmlns:a16="http://schemas.microsoft.com/office/drawing/2014/main" id="{1D95406C-3C71-40DD-6D6D-11E689CEA6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160414"/>
            <a:ext cx="5595998" cy="55959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C6E145E-10F5-635C-067C-1D93420E227E}"/>
              </a:ext>
            </a:extLst>
          </p:cNvPr>
          <p:cNvSpPr/>
          <p:nvPr/>
        </p:nvSpPr>
        <p:spPr>
          <a:xfrm flipH="1">
            <a:off x="0" y="6232124"/>
            <a:ext cx="12192000" cy="6258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F3946E-E00F-AEB5-46BF-C061F21DD5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2792" y="1697922"/>
            <a:ext cx="4485802" cy="28512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5400" b="1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cxnSp>
        <p:nvCxnSpPr>
          <p:cNvPr id="12" name="Connecteur droit 6">
            <a:extLst>
              <a:ext uri="{FF2B5EF4-FFF2-40B4-BE49-F238E27FC236}">
                <a16:creationId xmlns:a16="http://schemas.microsoft.com/office/drawing/2014/main" id="{64CE19C6-1C7E-31A7-C9B0-303DC091BDD6}"/>
              </a:ext>
            </a:extLst>
          </p:cNvPr>
          <p:cNvCxnSpPr>
            <a:cxnSpLocks/>
          </p:cNvCxnSpPr>
          <p:nvPr/>
        </p:nvCxnSpPr>
        <p:spPr>
          <a:xfrm>
            <a:off x="231112" y="6402748"/>
            <a:ext cx="1064288" cy="0"/>
          </a:xfrm>
          <a:prstGeom prst="line">
            <a:avLst/>
          </a:prstGeom>
          <a:ln w="57150">
            <a:solidFill>
              <a:srgbClr val="1314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8">
            <a:extLst>
              <a:ext uri="{FF2B5EF4-FFF2-40B4-BE49-F238E27FC236}">
                <a16:creationId xmlns:a16="http://schemas.microsoft.com/office/drawing/2014/main" id="{096C1B0E-1FB9-E072-D577-E17E2EE6D16A}"/>
              </a:ext>
            </a:extLst>
          </p:cNvPr>
          <p:cNvCxnSpPr>
            <a:cxnSpLocks/>
          </p:cNvCxnSpPr>
          <p:nvPr/>
        </p:nvCxnSpPr>
        <p:spPr>
          <a:xfrm>
            <a:off x="1290320" y="6402824"/>
            <a:ext cx="586789" cy="3616"/>
          </a:xfrm>
          <a:prstGeom prst="line">
            <a:avLst/>
          </a:prstGeom>
          <a:ln w="57150"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D20C1CD-91D4-00D5-3A4D-68C40D35EFFC}"/>
              </a:ext>
            </a:extLst>
          </p:cNvPr>
          <p:cNvSpPr txBox="1"/>
          <p:nvPr/>
        </p:nvSpPr>
        <p:spPr>
          <a:xfrm>
            <a:off x="231112" y="6472416"/>
            <a:ext cx="1977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131435"/>
                </a:solidFill>
                <a:latin typeface="Montserrat" panose="00000500000000000000" pitchFamily="2" charset="0"/>
              </a:rPr>
              <a:t>CONFIDENTIAL</a:t>
            </a:r>
          </a:p>
        </p:txBody>
      </p:sp>
      <p:pic>
        <p:nvPicPr>
          <p:cNvPr id="16" name="Picture 15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31603267-74EE-74A5-CA00-35850CED8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43667" y="6402748"/>
            <a:ext cx="1617221" cy="33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1949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ouvelle partie bleue">
    <p:bg>
      <p:bgPr>
        <a:solidFill>
          <a:srgbClr val="1D1E4F">
            <a:alpha val="9294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circular shapes with different colors&#10;&#10;Description automatically generated">
            <a:extLst>
              <a:ext uri="{FF2B5EF4-FFF2-40B4-BE49-F238E27FC236}">
                <a16:creationId xmlns:a16="http://schemas.microsoft.com/office/drawing/2014/main" id="{1D95406C-3C71-40DD-6D6D-11E689CEA6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160414"/>
            <a:ext cx="5595998" cy="559599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F3946E-E00F-AEB5-46BF-C061F21DD5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2792" y="1697922"/>
            <a:ext cx="4485802" cy="28283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5400" b="1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Titre de sous partie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6E145E-10F5-635C-067C-1D93420E227E}"/>
              </a:ext>
            </a:extLst>
          </p:cNvPr>
          <p:cNvSpPr/>
          <p:nvPr/>
        </p:nvSpPr>
        <p:spPr>
          <a:xfrm flipH="1">
            <a:off x="0" y="6232124"/>
            <a:ext cx="12192000" cy="6258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6">
            <a:extLst>
              <a:ext uri="{FF2B5EF4-FFF2-40B4-BE49-F238E27FC236}">
                <a16:creationId xmlns:a16="http://schemas.microsoft.com/office/drawing/2014/main" id="{803621F0-F1B7-83F0-EA8B-A02EE457A866}"/>
              </a:ext>
            </a:extLst>
          </p:cNvPr>
          <p:cNvCxnSpPr>
            <a:cxnSpLocks/>
          </p:cNvCxnSpPr>
          <p:nvPr/>
        </p:nvCxnSpPr>
        <p:spPr>
          <a:xfrm>
            <a:off x="231112" y="6402748"/>
            <a:ext cx="1064288" cy="0"/>
          </a:xfrm>
          <a:prstGeom prst="line">
            <a:avLst/>
          </a:prstGeom>
          <a:ln w="57150">
            <a:solidFill>
              <a:srgbClr val="1314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8">
            <a:extLst>
              <a:ext uri="{FF2B5EF4-FFF2-40B4-BE49-F238E27FC236}">
                <a16:creationId xmlns:a16="http://schemas.microsoft.com/office/drawing/2014/main" id="{F2BDCCBE-EA18-FDC5-2E64-A0B7C2D1A6E5}"/>
              </a:ext>
            </a:extLst>
          </p:cNvPr>
          <p:cNvCxnSpPr>
            <a:cxnSpLocks/>
          </p:cNvCxnSpPr>
          <p:nvPr/>
        </p:nvCxnSpPr>
        <p:spPr>
          <a:xfrm>
            <a:off x="1290320" y="6402824"/>
            <a:ext cx="586789" cy="3616"/>
          </a:xfrm>
          <a:prstGeom prst="line">
            <a:avLst/>
          </a:prstGeom>
          <a:ln w="57150"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C51EBAE-835A-02C0-11C7-CE4211326256}"/>
              </a:ext>
            </a:extLst>
          </p:cNvPr>
          <p:cNvSpPr txBox="1"/>
          <p:nvPr/>
        </p:nvSpPr>
        <p:spPr>
          <a:xfrm>
            <a:off x="231112" y="6472416"/>
            <a:ext cx="1977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131435"/>
                </a:solidFill>
                <a:latin typeface="Montserrat" panose="00000500000000000000" pitchFamily="2" charset="0"/>
              </a:rPr>
              <a:t>CONFIDENTIAL</a:t>
            </a:r>
          </a:p>
        </p:txBody>
      </p:sp>
      <p:pic>
        <p:nvPicPr>
          <p:cNvPr id="16" name="Picture 15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41D32594-BD86-52D8-C963-B8832A4A8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43667" y="6402748"/>
            <a:ext cx="1617221" cy="33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0985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uvell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3C846A53-3A54-0F74-DAC9-232BBF124309}"/>
              </a:ext>
            </a:extLst>
          </p:cNvPr>
          <p:cNvSpPr/>
          <p:nvPr/>
        </p:nvSpPr>
        <p:spPr>
          <a:xfrm>
            <a:off x="0" y="0"/>
            <a:ext cx="4369532" cy="6214369"/>
          </a:xfrm>
          <a:custGeom>
            <a:avLst/>
            <a:gdLst/>
            <a:ahLst/>
            <a:cxnLst/>
            <a:rect l="l" t="t" r="r" b="b"/>
            <a:pathLst>
              <a:path w="5918932" h="10287000">
                <a:moveTo>
                  <a:pt x="0" y="0"/>
                </a:moveTo>
                <a:lnTo>
                  <a:pt x="5918932" y="0"/>
                </a:lnTo>
                <a:lnTo>
                  <a:pt x="591893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E9EA67-7A65-00ED-E3A3-5B3D050AB7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6448" y="798362"/>
            <a:ext cx="5583238" cy="9053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="1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E9EF54A-870E-8E6E-4694-BA7C676F83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65763" y="1944688"/>
            <a:ext cx="5583237" cy="29352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fr-FR" dirty="0"/>
              <a:t>Sous titre</a:t>
            </a:r>
          </a:p>
        </p:txBody>
      </p:sp>
    </p:spTree>
    <p:extLst>
      <p:ext uri="{BB962C8B-B14F-4D97-AF65-F5344CB8AC3E}">
        <p14:creationId xmlns:p14="http://schemas.microsoft.com/office/powerpoint/2010/main" val="32577488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Bas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83207024-58B2-FAD7-103C-3A33B94AC2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7974" y="318910"/>
            <a:ext cx="4283075" cy="341632"/>
          </a:xfrm>
          <a:prstGeom prst="rect">
            <a:avLst/>
          </a:prstGeom>
          <a:ln w="12700" cap="rnd">
            <a:noFill/>
          </a:ln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rgbClr val="D02D55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A6B3AFBD-09A1-5ABF-2E6F-54C09D57D8A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974" y="771504"/>
            <a:ext cx="11211751" cy="5450001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250995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lide Bas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AC832A9-7912-304F-408F-0F3A0D7B4215}"/>
              </a:ext>
            </a:extLst>
          </p:cNvPr>
          <p:cNvSpPr/>
          <p:nvPr/>
        </p:nvSpPr>
        <p:spPr>
          <a:xfrm>
            <a:off x="0" y="5120643"/>
            <a:ext cx="12192000" cy="1162023"/>
          </a:xfrm>
          <a:prstGeom prst="rect">
            <a:avLst/>
          </a:prstGeom>
          <a:solidFill>
            <a:srgbClr val="C5D3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83207024-58B2-FAD7-103C-3A33B94AC2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7974" y="318910"/>
            <a:ext cx="4283075" cy="341632"/>
          </a:xfrm>
          <a:prstGeom prst="rect">
            <a:avLst/>
          </a:prstGeom>
          <a:ln w="12700" cap="rnd">
            <a:noFill/>
          </a:ln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rgbClr val="D02D55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4" name="Espace réservé du texte 14">
            <a:extLst>
              <a:ext uri="{FF2B5EF4-FFF2-40B4-BE49-F238E27FC236}">
                <a16:creationId xmlns:a16="http://schemas.microsoft.com/office/drawing/2014/main" id="{CF494FA2-E1BE-BD8D-E3A2-9EF66FC33E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84420" y="5178941"/>
            <a:ext cx="10165305" cy="10197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rgbClr val="0B0A34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pic>
        <p:nvPicPr>
          <p:cNvPr id="5" name="Graphic 4" descr="Circle with left arrow with solid fill">
            <a:extLst>
              <a:ext uri="{FF2B5EF4-FFF2-40B4-BE49-F238E27FC236}">
                <a16:creationId xmlns:a16="http://schemas.microsoft.com/office/drawing/2014/main" id="{58A3EA21-4273-799A-7646-57487BF00F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421328" y="5231605"/>
            <a:ext cx="914400" cy="914400"/>
          </a:xfrm>
          <a:prstGeom prst="rect">
            <a:avLst/>
          </a:prstGeom>
        </p:spPr>
      </p:pic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76ECCAC2-F08D-21F2-62D0-E2B2FA6DCC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974" y="771505"/>
            <a:ext cx="11211751" cy="4265142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243573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Basique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79F72AF-FF5D-C3D1-01BA-817F960D39F5}"/>
              </a:ext>
            </a:extLst>
          </p:cNvPr>
          <p:cNvSpPr/>
          <p:nvPr/>
        </p:nvSpPr>
        <p:spPr>
          <a:xfrm>
            <a:off x="9769357" y="657293"/>
            <a:ext cx="2412999" cy="5631186"/>
          </a:xfrm>
          <a:custGeom>
            <a:avLst/>
            <a:gdLst/>
            <a:ahLst/>
            <a:cxnLst/>
            <a:rect l="l" t="t" r="r" b="b"/>
            <a:pathLst>
              <a:path w="5918932" h="10287000">
                <a:moveTo>
                  <a:pt x="0" y="0"/>
                </a:moveTo>
                <a:lnTo>
                  <a:pt x="5918932" y="0"/>
                </a:lnTo>
                <a:lnTo>
                  <a:pt x="591893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b="1" dirty="0">
              <a:latin typeface="Montserrat" panose="00000500000000000000" pitchFamily="2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C2A4D3-CECC-5B36-5492-9DCBA859DD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43757" y="797859"/>
            <a:ext cx="3251200" cy="53500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600">
                <a:latin typeface="Montserrat" panose="00000500000000000000" pitchFamily="2" charset="0"/>
              </a:defRPr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B523D2FE-A440-B495-49BD-F4FE2BA394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7974" y="318910"/>
            <a:ext cx="4283075" cy="341632"/>
          </a:xfrm>
          <a:prstGeom prst="rect">
            <a:avLst/>
          </a:prstGeom>
          <a:ln w="12700" cap="rnd">
            <a:noFill/>
          </a:ln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rgbClr val="D02D55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7DC88E5-F771-AB7F-B2D2-961D8DA29E0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975" y="771505"/>
            <a:ext cx="7394402" cy="5376408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0643766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lide 2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14">
            <a:extLst>
              <a:ext uri="{FF2B5EF4-FFF2-40B4-BE49-F238E27FC236}">
                <a16:creationId xmlns:a16="http://schemas.microsoft.com/office/drawing/2014/main" id="{6FF3B78D-08DA-AC24-E617-D4D272616C4F}"/>
              </a:ext>
            </a:extLst>
          </p:cNvPr>
          <p:cNvCxnSpPr>
            <a:cxnSpLocks/>
          </p:cNvCxnSpPr>
          <p:nvPr/>
        </p:nvCxnSpPr>
        <p:spPr>
          <a:xfrm>
            <a:off x="0" y="947043"/>
            <a:ext cx="12206288" cy="0"/>
          </a:xfrm>
          <a:prstGeom prst="line">
            <a:avLst/>
          </a:prstGeom>
          <a:ln w="12700">
            <a:solidFill>
              <a:srgbClr val="FF01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14">
            <a:extLst>
              <a:ext uri="{FF2B5EF4-FFF2-40B4-BE49-F238E27FC236}">
                <a16:creationId xmlns:a16="http://schemas.microsoft.com/office/drawing/2014/main" id="{3DDF0FD1-4411-E168-412F-AA79BA387E26}"/>
              </a:ext>
            </a:extLst>
          </p:cNvPr>
          <p:cNvCxnSpPr>
            <a:cxnSpLocks/>
          </p:cNvCxnSpPr>
          <p:nvPr/>
        </p:nvCxnSpPr>
        <p:spPr>
          <a:xfrm>
            <a:off x="0" y="6132898"/>
            <a:ext cx="12206288" cy="0"/>
          </a:xfrm>
          <a:prstGeom prst="line">
            <a:avLst/>
          </a:prstGeom>
          <a:ln w="12700">
            <a:solidFill>
              <a:srgbClr val="FF01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20">
            <a:extLst>
              <a:ext uri="{FF2B5EF4-FFF2-40B4-BE49-F238E27FC236}">
                <a16:creationId xmlns:a16="http://schemas.microsoft.com/office/drawing/2014/main" id="{6CB64ACF-B306-A3F4-4162-C7D9B928ACBA}"/>
              </a:ext>
            </a:extLst>
          </p:cNvPr>
          <p:cNvCxnSpPr>
            <a:cxnSpLocks/>
          </p:cNvCxnSpPr>
          <p:nvPr/>
        </p:nvCxnSpPr>
        <p:spPr>
          <a:xfrm flipV="1">
            <a:off x="6122438" y="947043"/>
            <a:ext cx="0" cy="5185855"/>
          </a:xfrm>
          <a:prstGeom prst="line">
            <a:avLst/>
          </a:prstGeom>
          <a:ln w="12700">
            <a:solidFill>
              <a:srgbClr val="FF01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C3EC08E9-7A6C-678E-D5EC-8243E65558B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7974" y="318910"/>
            <a:ext cx="4283075" cy="341632"/>
          </a:xfrm>
          <a:prstGeom prst="rect">
            <a:avLst/>
          </a:prstGeom>
          <a:ln w="12700" cap="rnd">
            <a:noFill/>
          </a:ln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rgbClr val="D02D55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72A423-0084-B5E7-4776-A82A788576B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6188" y="1147482"/>
            <a:ext cx="5665689" cy="4831973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A2B7D872-64BA-082E-1DCF-07CD51990B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73000" y="1147482"/>
            <a:ext cx="5665689" cy="4831973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550201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14">
            <a:extLst>
              <a:ext uri="{FF2B5EF4-FFF2-40B4-BE49-F238E27FC236}">
                <a16:creationId xmlns:a16="http://schemas.microsoft.com/office/drawing/2014/main" id="{6FF3B78D-08DA-AC24-E617-D4D272616C4F}"/>
              </a:ext>
            </a:extLst>
          </p:cNvPr>
          <p:cNvCxnSpPr>
            <a:cxnSpLocks/>
          </p:cNvCxnSpPr>
          <p:nvPr/>
        </p:nvCxnSpPr>
        <p:spPr>
          <a:xfrm>
            <a:off x="0" y="947043"/>
            <a:ext cx="12206288" cy="0"/>
          </a:xfrm>
          <a:prstGeom prst="line">
            <a:avLst/>
          </a:prstGeom>
          <a:ln w="12700">
            <a:solidFill>
              <a:srgbClr val="FF01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14">
            <a:extLst>
              <a:ext uri="{FF2B5EF4-FFF2-40B4-BE49-F238E27FC236}">
                <a16:creationId xmlns:a16="http://schemas.microsoft.com/office/drawing/2014/main" id="{3DDF0FD1-4411-E168-412F-AA79BA387E26}"/>
              </a:ext>
            </a:extLst>
          </p:cNvPr>
          <p:cNvCxnSpPr>
            <a:cxnSpLocks/>
          </p:cNvCxnSpPr>
          <p:nvPr/>
        </p:nvCxnSpPr>
        <p:spPr>
          <a:xfrm>
            <a:off x="0" y="6132898"/>
            <a:ext cx="12206288" cy="0"/>
          </a:xfrm>
          <a:prstGeom prst="line">
            <a:avLst/>
          </a:prstGeom>
          <a:ln w="12700">
            <a:solidFill>
              <a:srgbClr val="FF01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C3EC08E9-7A6C-678E-D5EC-8243E65558B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7974" y="318910"/>
            <a:ext cx="4283075" cy="341632"/>
          </a:xfrm>
          <a:prstGeom prst="rect">
            <a:avLst/>
          </a:prstGeom>
          <a:ln w="12700" cap="rnd">
            <a:noFill/>
          </a:ln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rgbClr val="D02D55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cxnSp>
        <p:nvCxnSpPr>
          <p:cNvPr id="8" name="Connecteur droit 20">
            <a:extLst>
              <a:ext uri="{FF2B5EF4-FFF2-40B4-BE49-F238E27FC236}">
                <a16:creationId xmlns:a16="http://schemas.microsoft.com/office/drawing/2014/main" id="{10C7FF2B-1B2C-D533-A9FB-ABFC4B5F73F8}"/>
              </a:ext>
            </a:extLst>
          </p:cNvPr>
          <p:cNvCxnSpPr>
            <a:cxnSpLocks/>
          </p:cNvCxnSpPr>
          <p:nvPr/>
        </p:nvCxnSpPr>
        <p:spPr>
          <a:xfrm flipV="1">
            <a:off x="4056073" y="947043"/>
            <a:ext cx="0" cy="5185855"/>
          </a:xfrm>
          <a:prstGeom prst="line">
            <a:avLst/>
          </a:prstGeom>
          <a:ln w="12700">
            <a:solidFill>
              <a:srgbClr val="FF01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20">
            <a:extLst>
              <a:ext uri="{FF2B5EF4-FFF2-40B4-BE49-F238E27FC236}">
                <a16:creationId xmlns:a16="http://schemas.microsoft.com/office/drawing/2014/main" id="{EE9D5126-137D-2A2A-8225-BA658360C123}"/>
              </a:ext>
            </a:extLst>
          </p:cNvPr>
          <p:cNvCxnSpPr>
            <a:cxnSpLocks/>
          </p:cNvCxnSpPr>
          <p:nvPr/>
        </p:nvCxnSpPr>
        <p:spPr>
          <a:xfrm flipV="1">
            <a:off x="8137897" y="947043"/>
            <a:ext cx="0" cy="5185855"/>
          </a:xfrm>
          <a:prstGeom prst="line">
            <a:avLst/>
          </a:prstGeom>
          <a:ln w="12700">
            <a:solidFill>
              <a:srgbClr val="FF01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98FEE19-8405-3DD2-41DD-630EB5B40C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507" y="1147482"/>
            <a:ext cx="3792070" cy="4831973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958F98B6-36C9-6E95-BBA2-113D3F6569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08475" y="1147482"/>
            <a:ext cx="3792070" cy="4831973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93027EA-BADD-AC83-6DF2-B3AD9FBE9EB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89505" y="1147482"/>
            <a:ext cx="3792070" cy="4831973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67909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lide 4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022B7D3-5FF4-C5D8-602E-22A26E87669E}"/>
              </a:ext>
            </a:extLst>
          </p:cNvPr>
          <p:cNvSpPr/>
          <p:nvPr/>
        </p:nvSpPr>
        <p:spPr>
          <a:xfrm>
            <a:off x="375181" y="1137884"/>
            <a:ext cx="5568419" cy="4813292"/>
          </a:xfrm>
          <a:prstGeom prst="roundRect">
            <a:avLst>
              <a:gd name="adj" fmla="val 6868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6DD12C1-2828-7867-178A-0316085C4A82}"/>
              </a:ext>
            </a:extLst>
          </p:cNvPr>
          <p:cNvSpPr/>
          <p:nvPr/>
        </p:nvSpPr>
        <p:spPr>
          <a:xfrm>
            <a:off x="6378817" y="1137884"/>
            <a:ext cx="5568418" cy="4813292"/>
          </a:xfrm>
          <a:prstGeom prst="roundRect">
            <a:avLst>
              <a:gd name="adj" fmla="val 6068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834179-4268-7E47-0835-C20BCEEA07DA}"/>
              </a:ext>
            </a:extLst>
          </p:cNvPr>
          <p:cNvCxnSpPr>
            <a:cxnSpLocks/>
          </p:cNvCxnSpPr>
          <p:nvPr/>
        </p:nvCxnSpPr>
        <p:spPr>
          <a:xfrm>
            <a:off x="766058" y="1978959"/>
            <a:ext cx="4786664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866238D-4D8D-4E43-0DD1-FEA94533412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9247" y="1447220"/>
            <a:ext cx="4920284" cy="38157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BE2ED5CE-347E-EDD4-3383-6E66CC786D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7974" y="318910"/>
            <a:ext cx="4283075" cy="341632"/>
          </a:xfrm>
          <a:prstGeom prst="rect">
            <a:avLst/>
          </a:prstGeom>
          <a:ln w="12700" cap="rnd">
            <a:noFill/>
          </a:ln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rgbClr val="D02D55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ADE24D-FA33-23E2-A68F-4785F01482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9247" y="2129122"/>
            <a:ext cx="4920286" cy="3488007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Straight Connector 11">
            <a:extLst>
              <a:ext uri="{FF2B5EF4-FFF2-40B4-BE49-F238E27FC236}">
                <a16:creationId xmlns:a16="http://schemas.microsoft.com/office/drawing/2014/main" id="{325D2D51-82F5-2181-2B19-DDC9B374D78C}"/>
              </a:ext>
            </a:extLst>
          </p:cNvPr>
          <p:cNvCxnSpPr>
            <a:cxnSpLocks/>
          </p:cNvCxnSpPr>
          <p:nvPr/>
        </p:nvCxnSpPr>
        <p:spPr>
          <a:xfrm>
            <a:off x="6763446" y="1978959"/>
            <a:ext cx="4786664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F1903543-2605-571E-9757-7CFC56DDC1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96635" y="1447220"/>
            <a:ext cx="4920284" cy="38157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54E7EE48-23A1-A934-7BEE-B6416F9D960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96635" y="2129122"/>
            <a:ext cx="4920286" cy="3488007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891487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lide 4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022B7D3-5FF4-C5D8-602E-22A26E87669E}"/>
              </a:ext>
            </a:extLst>
          </p:cNvPr>
          <p:cNvSpPr/>
          <p:nvPr/>
        </p:nvSpPr>
        <p:spPr>
          <a:xfrm>
            <a:off x="375181" y="1137884"/>
            <a:ext cx="5568419" cy="3833611"/>
          </a:xfrm>
          <a:prstGeom prst="roundRect">
            <a:avLst>
              <a:gd name="adj" fmla="val 6868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6DD12C1-2828-7867-178A-0316085C4A82}"/>
              </a:ext>
            </a:extLst>
          </p:cNvPr>
          <p:cNvSpPr/>
          <p:nvPr/>
        </p:nvSpPr>
        <p:spPr>
          <a:xfrm>
            <a:off x="6378817" y="1137884"/>
            <a:ext cx="5568418" cy="3833611"/>
          </a:xfrm>
          <a:prstGeom prst="roundRect">
            <a:avLst>
              <a:gd name="adj" fmla="val 6068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BE2ED5CE-347E-EDD4-3383-6E66CC786D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7974" y="318910"/>
            <a:ext cx="4283075" cy="341632"/>
          </a:xfrm>
          <a:prstGeom prst="rect">
            <a:avLst/>
          </a:prstGeom>
          <a:ln w="12700" cap="rnd">
            <a:noFill/>
          </a:ln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rgbClr val="D02D55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782C07-2075-4013-7F51-23FACFF62F72}"/>
              </a:ext>
            </a:extLst>
          </p:cNvPr>
          <p:cNvSpPr/>
          <p:nvPr/>
        </p:nvSpPr>
        <p:spPr>
          <a:xfrm>
            <a:off x="0" y="5120643"/>
            <a:ext cx="12192000" cy="1162023"/>
          </a:xfrm>
          <a:prstGeom prst="rect">
            <a:avLst/>
          </a:prstGeom>
          <a:solidFill>
            <a:srgbClr val="C5D3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Graphic 3" descr="Circle with left arrow with solid fill">
            <a:extLst>
              <a:ext uri="{FF2B5EF4-FFF2-40B4-BE49-F238E27FC236}">
                <a16:creationId xmlns:a16="http://schemas.microsoft.com/office/drawing/2014/main" id="{8C2C09DC-3C4C-77BE-63EA-8A39F06070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421328" y="5231605"/>
            <a:ext cx="914400" cy="914400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5281252-5139-BF07-0205-7215A0E3CD3B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447800" y="5231605"/>
            <a:ext cx="10058400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 dirty="0"/>
              <a:t>Lorem ipsum</a:t>
            </a:r>
          </a:p>
        </p:txBody>
      </p:sp>
      <p:cxnSp>
        <p:nvCxnSpPr>
          <p:cNvPr id="18" name="Straight Connector 11">
            <a:extLst>
              <a:ext uri="{FF2B5EF4-FFF2-40B4-BE49-F238E27FC236}">
                <a16:creationId xmlns:a16="http://schemas.microsoft.com/office/drawing/2014/main" id="{C0FF695B-BBCB-208B-F3C6-E95CE0651D7F}"/>
              </a:ext>
            </a:extLst>
          </p:cNvPr>
          <p:cNvCxnSpPr>
            <a:cxnSpLocks/>
          </p:cNvCxnSpPr>
          <p:nvPr/>
        </p:nvCxnSpPr>
        <p:spPr>
          <a:xfrm>
            <a:off x="766058" y="1835519"/>
            <a:ext cx="4786664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DD6B062C-D1C2-B24D-EA03-9CF408F3E95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1014" y="1303780"/>
            <a:ext cx="4976750" cy="38157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A42DF183-BC4F-6FD9-6783-AC5ED5FED21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1015" y="1985682"/>
            <a:ext cx="4976750" cy="2828365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23" name="Straight Connector 11">
            <a:extLst>
              <a:ext uri="{FF2B5EF4-FFF2-40B4-BE49-F238E27FC236}">
                <a16:creationId xmlns:a16="http://schemas.microsoft.com/office/drawing/2014/main" id="{F16021C6-818A-242E-4D66-EE1B2DF79881}"/>
              </a:ext>
            </a:extLst>
          </p:cNvPr>
          <p:cNvCxnSpPr>
            <a:cxnSpLocks/>
          </p:cNvCxnSpPr>
          <p:nvPr/>
        </p:nvCxnSpPr>
        <p:spPr>
          <a:xfrm>
            <a:off x="6763446" y="1835519"/>
            <a:ext cx="4786664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B3BCA493-589B-B318-6266-401CEF7BEC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7367" y="1303780"/>
            <a:ext cx="4976750" cy="38157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2707FB5B-8299-5C49-2C29-ADFFBD48492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77368" y="1985683"/>
            <a:ext cx="4976750" cy="2828364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2338675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lide 4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BE2ED5CE-347E-EDD4-3383-6E66CC786D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7974" y="318910"/>
            <a:ext cx="4283075" cy="341632"/>
          </a:xfrm>
          <a:prstGeom prst="rect">
            <a:avLst/>
          </a:prstGeom>
          <a:ln w="12700" cap="rnd">
            <a:noFill/>
          </a:ln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rgbClr val="D02D55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4B168D2-6E9A-9577-04E2-4FE844956C78}"/>
              </a:ext>
            </a:extLst>
          </p:cNvPr>
          <p:cNvSpPr/>
          <p:nvPr/>
        </p:nvSpPr>
        <p:spPr>
          <a:xfrm>
            <a:off x="4334132" y="1137884"/>
            <a:ext cx="3654151" cy="4813292"/>
          </a:xfrm>
          <a:prstGeom prst="roundRect">
            <a:avLst>
              <a:gd name="adj" fmla="val 5341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AFE4B16-49E5-51BF-1532-DCD1CC21D7BF}"/>
              </a:ext>
            </a:extLst>
          </p:cNvPr>
          <p:cNvSpPr/>
          <p:nvPr/>
        </p:nvSpPr>
        <p:spPr>
          <a:xfrm>
            <a:off x="8293083" y="1137884"/>
            <a:ext cx="3654151" cy="4813292"/>
          </a:xfrm>
          <a:prstGeom prst="roundRect">
            <a:avLst>
              <a:gd name="adj" fmla="val 5077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8BF72D5-2021-F654-6284-C68E1AD2E606}"/>
              </a:ext>
            </a:extLst>
          </p:cNvPr>
          <p:cNvCxnSpPr>
            <a:cxnSpLocks/>
          </p:cNvCxnSpPr>
          <p:nvPr/>
        </p:nvCxnSpPr>
        <p:spPr>
          <a:xfrm>
            <a:off x="546374" y="1835524"/>
            <a:ext cx="3308449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B4A8AF9-9A3B-A347-6C45-B7F8EA122F36}"/>
              </a:ext>
            </a:extLst>
          </p:cNvPr>
          <p:cNvSpPr/>
          <p:nvPr/>
        </p:nvSpPr>
        <p:spPr>
          <a:xfrm>
            <a:off x="375181" y="1137884"/>
            <a:ext cx="3654151" cy="4813292"/>
          </a:xfrm>
          <a:prstGeom prst="roundRect">
            <a:avLst>
              <a:gd name="adj" fmla="val 5604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DE53C607-456D-AB84-1DB3-8979B3ECDA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6374" y="1303780"/>
            <a:ext cx="3308449" cy="38157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C5B1F5C5-4B31-AED9-FA75-4AE360AA5E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6375" y="1981207"/>
            <a:ext cx="3308449" cy="3809991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9" name="Straight Connector 6">
            <a:extLst>
              <a:ext uri="{FF2B5EF4-FFF2-40B4-BE49-F238E27FC236}">
                <a16:creationId xmlns:a16="http://schemas.microsoft.com/office/drawing/2014/main" id="{5207819E-4F2C-2AB5-A20C-203D8692E710}"/>
              </a:ext>
            </a:extLst>
          </p:cNvPr>
          <p:cNvCxnSpPr>
            <a:cxnSpLocks/>
          </p:cNvCxnSpPr>
          <p:nvPr/>
        </p:nvCxnSpPr>
        <p:spPr>
          <a:xfrm>
            <a:off x="4508316" y="1835524"/>
            <a:ext cx="3308449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A060C7E0-E3DA-D875-0458-C2C6D02BD88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08316" y="1303780"/>
            <a:ext cx="3308449" cy="38157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1C65C424-8D69-FA9C-9E7D-B56F5C16A3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08317" y="1981207"/>
            <a:ext cx="3308449" cy="3809991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33" name="Straight Connector 6">
            <a:extLst>
              <a:ext uri="{FF2B5EF4-FFF2-40B4-BE49-F238E27FC236}">
                <a16:creationId xmlns:a16="http://schemas.microsoft.com/office/drawing/2014/main" id="{F56E5E47-1CB5-433C-F34F-DA6C07B537BE}"/>
              </a:ext>
            </a:extLst>
          </p:cNvPr>
          <p:cNvCxnSpPr>
            <a:cxnSpLocks/>
          </p:cNvCxnSpPr>
          <p:nvPr/>
        </p:nvCxnSpPr>
        <p:spPr>
          <a:xfrm>
            <a:off x="8472509" y="1835524"/>
            <a:ext cx="3308449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56842696-6724-9884-67E2-0BC9EFF915C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2509" y="1303780"/>
            <a:ext cx="3308449" cy="38157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35" name="Espace réservé du texte 2">
            <a:extLst>
              <a:ext uri="{FF2B5EF4-FFF2-40B4-BE49-F238E27FC236}">
                <a16:creationId xmlns:a16="http://schemas.microsoft.com/office/drawing/2014/main" id="{65721E2D-6175-988A-B101-EA1F34C1E3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72510" y="1981207"/>
            <a:ext cx="3308449" cy="3809991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1498167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lide 4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BE2ED5CE-347E-EDD4-3383-6E66CC786D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7974" y="318910"/>
            <a:ext cx="4283075" cy="341632"/>
          </a:xfrm>
          <a:prstGeom prst="rect">
            <a:avLst/>
          </a:prstGeom>
          <a:ln w="12700" cap="rnd">
            <a:noFill/>
          </a:ln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rgbClr val="D02D55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B4A8AF9-9A3B-A347-6C45-B7F8EA122F36}"/>
              </a:ext>
            </a:extLst>
          </p:cNvPr>
          <p:cNvSpPr/>
          <p:nvPr/>
        </p:nvSpPr>
        <p:spPr>
          <a:xfrm>
            <a:off x="421328" y="868644"/>
            <a:ext cx="3654151" cy="4031829"/>
          </a:xfrm>
          <a:prstGeom prst="roundRect">
            <a:avLst>
              <a:gd name="adj" fmla="val 5604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3E28E2-1709-FC0A-2029-45894D554F5A}"/>
              </a:ext>
            </a:extLst>
          </p:cNvPr>
          <p:cNvSpPr/>
          <p:nvPr/>
        </p:nvSpPr>
        <p:spPr>
          <a:xfrm>
            <a:off x="0" y="5120643"/>
            <a:ext cx="12192000" cy="1162023"/>
          </a:xfrm>
          <a:prstGeom prst="rect">
            <a:avLst/>
          </a:prstGeom>
          <a:solidFill>
            <a:srgbClr val="C5D3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Graphic 11" descr="Circle with left arrow with solid fill">
            <a:extLst>
              <a:ext uri="{FF2B5EF4-FFF2-40B4-BE49-F238E27FC236}">
                <a16:creationId xmlns:a16="http://schemas.microsoft.com/office/drawing/2014/main" id="{502616AB-7A81-F1A4-7E55-AD8DAF4DB5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421328" y="5231605"/>
            <a:ext cx="914400" cy="914400"/>
          </a:xfrm>
          <a:prstGeom prst="rect">
            <a:avLst/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7CA70C8-89D2-8C70-B00C-7D8130D3A7AD}"/>
              </a:ext>
            </a:extLst>
          </p:cNvPr>
          <p:cNvSpPr/>
          <p:nvPr/>
        </p:nvSpPr>
        <p:spPr>
          <a:xfrm>
            <a:off x="4349471" y="868644"/>
            <a:ext cx="3654151" cy="4031829"/>
          </a:xfrm>
          <a:prstGeom prst="roundRect">
            <a:avLst>
              <a:gd name="adj" fmla="val 5604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6BA2753-083E-A087-60C0-F81BB69F3DC6}"/>
              </a:ext>
            </a:extLst>
          </p:cNvPr>
          <p:cNvSpPr/>
          <p:nvPr/>
        </p:nvSpPr>
        <p:spPr>
          <a:xfrm>
            <a:off x="8305567" y="868644"/>
            <a:ext cx="3654151" cy="4031829"/>
          </a:xfrm>
          <a:prstGeom prst="roundRect">
            <a:avLst>
              <a:gd name="adj" fmla="val 5604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3" name="Straight Connector 6">
            <a:extLst>
              <a:ext uri="{FF2B5EF4-FFF2-40B4-BE49-F238E27FC236}">
                <a16:creationId xmlns:a16="http://schemas.microsoft.com/office/drawing/2014/main" id="{1C6F5325-E9A3-5F7D-1F75-163D74AF74FE}"/>
              </a:ext>
            </a:extLst>
          </p:cNvPr>
          <p:cNvCxnSpPr>
            <a:cxnSpLocks/>
          </p:cNvCxnSpPr>
          <p:nvPr/>
        </p:nvCxnSpPr>
        <p:spPr>
          <a:xfrm>
            <a:off x="593149" y="1450041"/>
            <a:ext cx="3308449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1D7D0862-C774-AC06-F54C-40778EF64E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3149" y="990015"/>
            <a:ext cx="3308449" cy="31064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B81CF097-0A69-1A09-C895-1341F17178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3150" y="1599419"/>
            <a:ext cx="3308449" cy="3169806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1" name="Straight Connector 6">
            <a:extLst>
              <a:ext uri="{FF2B5EF4-FFF2-40B4-BE49-F238E27FC236}">
                <a16:creationId xmlns:a16="http://schemas.microsoft.com/office/drawing/2014/main" id="{0316764D-CD16-B0F5-D0FF-389B256A5628}"/>
              </a:ext>
            </a:extLst>
          </p:cNvPr>
          <p:cNvCxnSpPr>
            <a:cxnSpLocks/>
          </p:cNvCxnSpPr>
          <p:nvPr/>
        </p:nvCxnSpPr>
        <p:spPr>
          <a:xfrm>
            <a:off x="4528655" y="1450041"/>
            <a:ext cx="3308449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26857052-3346-7DDA-5175-FAAEEA32A4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28655" y="990015"/>
            <a:ext cx="3308449" cy="31064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211C988-C750-D2D1-6A94-C3010D6482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8656" y="1599419"/>
            <a:ext cx="3308449" cy="3169806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15" name="Straight Connector 6">
            <a:extLst>
              <a:ext uri="{FF2B5EF4-FFF2-40B4-BE49-F238E27FC236}">
                <a16:creationId xmlns:a16="http://schemas.microsoft.com/office/drawing/2014/main" id="{AB8ABC06-340C-D466-71CF-79AEF1ED760B}"/>
              </a:ext>
            </a:extLst>
          </p:cNvPr>
          <p:cNvCxnSpPr>
            <a:cxnSpLocks/>
          </p:cNvCxnSpPr>
          <p:nvPr/>
        </p:nvCxnSpPr>
        <p:spPr>
          <a:xfrm>
            <a:off x="8480153" y="1450041"/>
            <a:ext cx="3308449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4E5D685A-7CE3-83E5-15B1-FA4B194934C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80153" y="990015"/>
            <a:ext cx="3308449" cy="31064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B80F8C6C-8E86-7599-A5DF-5AB2FBD33D9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80154" y="1599419"/>
            <a:ext cx="3308449" cy="3169806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551059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4517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5589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184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7005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5988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9893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5002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3514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0818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829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0957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76C177-EE57-DBF6-C41C-C1BC601E68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E335E08-F2E4-C88E-7989-9065287933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76745D-18B1-463D-3C4A-76A024BCD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3B66-E42D-4440-A702-0B3178A1C356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EFC2A8-8F31-1970-285C-457C57F2D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45F102-7E75-CBC6-B4C6-CA35BE596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0D6B-338F-4842-AE76-70AF5B8EC0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31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BA0845-5844-4C5D-F23E-9F4FD5291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E50888-39CB-1A2D-FC21-6D03C4955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Inter" panose="02000503000000020004" pitchFamily="2" charset="0"/>
                <a:ea typeface="Inter" panose="02000503000000020004" pitchFamily="2" charset="0"/>
              </a:defRPr>
            </a:lvl1pPr>
            <a:lvl2pPr>
              <a:defRPr>
                <a:latin typeface="Inter" panose="02000503000000020004" pitchFamily="2" charset="0"/>
                <a:ea typeface="Inter" panose="02000503000000020004" pitchFamily="2" charset="0"/>
              </a:defRPr>
            </a:lvl2pPr>
            <a:lvl3pPr>
              <a:defRPr>
                <a:latin typeface="Inter" panose="02000503000000020004" pitchFamily="2" charset="0"/>
                <a:ea typeface="Inter" panose="02000503000000020004" pitchFamily="2" charset="0"/>
              </a:defRPr>
            </a:lvl3pPr>
            <a:lvl4pPr>
              <a:defRPr>
                <a:latin typeface="Inter" panose="02000503000000020004" pitchFamily="2" charset="0"/>
                <a:ea typeface="Inter" panose="02000503000000020004" pitchFamily="2" charset="0"/>
              </a:defRPr>
            </a:lvl4pPr>
            <a:lvl5pPr>
              <a:defRPr>
                <a:latin typeface="Inter" panose="02000503000000020004" pitchFamily="2" charset="0"/>
                <a:ea typeface="Inter" panose="02000503000000020004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FC599C-6C0D-FBB1-E5B4-5D8B1FCD7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3B66-E42D-4440-A702-0B3178A1C356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B79063-D8ED-2C24-1E23-1CAAFAC61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5B0906-9C4C-1EF0-B369-A8E2DC522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0D6B-338F-4842-AE76-70AF5B8EC0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231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364D11-30AF-0806-06D5-0EA8C5EE2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5E004A-6F50-9942-CBD1-EAB732A0D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DC7727-F57C-5C97-FA43-15F7F383E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3B66-E42D-4440-A702-0B3178A1C356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A27692-348A-FE52-A20F-9C72B6618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A043E2-A032-B4AF-1A17-5A6719026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0D6B-338F-4842-AE76-70AF5B8EC0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421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76D261-AFAA-097F-B8E7-154AD9829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AD029F-C564-C7C1-DF6B-F52BEC78B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13981F6-C658-B2F1-FDC2-97A7EE06E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8052CC5-47F8-AA13-9F5D-11E0F8931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3B66-E42D-4440-A702-0B3178A1C356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CE363F-3AD9-0885-98CC-E52FEAB6B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131AE8A-5546-1E64-A488-48F249AE2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0D6B-338F-4842-AE76-70AF5B8EC0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952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7DF8F-255D-3746-45A9-89A82AC66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A3EAB5-FB78-F515-B0BE-C719BF0C7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1C9338B-8168-7A08-B477-99EF059BCB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21BA775-C3F7-BB45-676D-9079C01DC6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BE16730-B70A-8887-0217-32E5A19BF0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F7EE117-19DB-B378-48B8-B0876BE7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3B66-E42D-4440-A702-0B3178A1C356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1E14491-FDDD-93CA-3BD2-E097B3727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1836D01-F89A-240B-B839-C04430D03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0D6B-338F-4842-AE76-70AF5B8EC0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549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6BDD59-2775-C1CC-300B-F33362C58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535D1AD-5AB5-F61E-9D6D-CB48B47EE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3B66-E42D-4440-A702-0B3178A1C356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E84B36D-4084-123E-D711-760B3F435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57B59A6-D254-4EEC-3C25-E1084F0BF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0D6B-338F-4842-AE76-70AF5B8EC0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508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632B374-4210-A116-DCF2-D30F816CA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3B66-E42D-4440-A702-0B3178A1C356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39BFE0C-7398-CC06-DE0C-121168617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52C080-6ABB-8E8B-5BC5-8C70FE3D7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0D6B-338F-4842-AE76-70AF5B8EC0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38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0ECCCD-EE06-F41C-28D7-761D238FB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9314CE-A931-0824-AAB2-A6AC29D14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3D2FFE-BE2C-972F-4185-92F58C170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0FCB8F-5271-BDE1-7B3B-28BE331BF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3B66-E42D-4440-A702-0B3178A1C356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F1F337D-0D1A-CFDC-79B5-369EB6BF7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B3C0C6-DA3E-C9CD-30D3-EBCD17E85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0D6B-338F-4842-AE76-70AF5B8EC0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19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700AF3-BB39-1C58-2E56-E7A7747E8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E4643E6-CE29-9D6E-1A78-90E42CCF2B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6199ED7-E34B-A88E-D5E8-746C04D8C2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E81E932-68D3-1D43-61FE-6D19AA669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3B66-E42D-4440-A702-0B3178A1C356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21A1A23-7614-9118-0DD4-AA9584B63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5F1D61-3825-0465-1655-8E5CBCC9D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0D6B-338F-4842-AE76-70AF5B8EC0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314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82C451-44CD-2472-134F-79657CECD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63E6C70-6E77-FB73-2B8F-3726EC948C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723669-3E06-7D03-398E-EA7AFC9ED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3B66-E42D-4440-A702-0B3178A1C356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347D1A-1CBA-F2D5-BA9F-D6932E46C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756539-556A-20A0-1C8A-845EBEFD2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0D6B-338F-4842-AE76-70AF5B8EC0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64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0EA3C99-1EEF-7198-6D2F-DD01B0602F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2DDA080-863F-9CF0-3557-5BA6EEBD17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A6751D-594D-02BE-2766-A4E5D0F46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3B66-E42D-4440-A702-0B3178A1C356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BB315B-8C99-3776-B939-0C0DB2639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8861D2-7B4A-D104-2E2D-04C3E3014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30D6B-338F-4842-AE76-70AF5B8EC0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925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+ texte 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5C9EB432-1D94-1123-32E8-1DDDAFC218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7226" y="884489"/>
            <a:ext cx="10929938" cy="1432644"/>
          </a:xfrm>
        </p:spPr>
        <p:txBody>
          <a:bodyPr>
            <a:normAutofit/>
          </a:bodyPr>
          <a:lstStyle>
            <a:lvl1pPr marL="0" indent="0">
              <a:buNone/>
              <a:defRPr sz="4800" b="1" i="0">
                <a:solidFill>
                  <a:srgbClr val="0B0A34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73D40D09-CE6E-EC81-0060-D74727A02F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7226" y="557213"/>
            <a:ext cx="4283075" cy="286232"/>
          </a:xfrm>
          <a:ln w="12700" cap="rnd">
            <a:noFill/>
          </a:ln>
        </p:spPr>
        <p:txBody>
          <a:bodyPr wrap="square">
            <a:spAutoFit/>
          </a:bodyPr>
          <a:lstStyle>
            <a:lvl1pPr marL="0" indent="0">
              <a:buNone/>
              <a:defRPr sz="1400" b="0" i="0">
                <a:solidFill>
                  <a:srgbClr val="FF0154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PRÉ-TITRE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E23774F-DC18-8889-58EB-C2221698B10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7226" y="2643189"/>
            <a:ext cx="10929937" cy="3343275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rgbClr val="0B0A34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sp>
        <p:nvSpPr>
          <p:cNvPr id="20" name="Rectangle : avec coins arrondis en haut 19">
            <a:extLst>
              <a:ext uri="{FF2B5EF4-FFF2-40B4-BE49-F238E27FC236}">
                <a16:creationId xmlns:a16="http://schemas.microsoft.com/office/drawing/2014/main" id="{688D983D-ABA0-2BEC-62BE-E4AF873C0F1A}"/>
              </a:ext>
            </a:extLst>
          </p:cNvPr>
          <p:cNvSpPr/>
          <p:nvPr userDrawn="1"/>
        </p:nvSpPr>
        <p:spPr>
          <a:xfrm rot="5400000">
            <a:off x="79798" y="476711"/>
            <a:ext cx="302631" cy="46222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E7A83B-94D8-DD68-6B30-59EDDEACFF83}"/>
              </a:ext>
            </a:extLst>
          </p:cNvPr>
          <p:cNvSpPr/>
          <p:nvPr userDrawn="1"/>
        </p:nvSpPr>
        <p:spPr>
          <a:xfrm>
            <a:off x="0" y="6099716"/>
            <a:ext cx="12192000" cy="758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9C59A82-1DCF-D021-83BA-5A737BF16EEA}"/>
              </a:ext>
            </a:extLst>
          </p:cNvPr>
          <p:cNvCxnSpPr>
            <a:cxnSpLocks/>
          </p:cNvCxnSpPr>
          <p:nvPr userDrawn="1"/>
        </p:nvCxnSpPr>
        <p:spPr>
          <a:xfrm>
            <a:off x="498750" y="6288479"/>
            <a:ext cx="1128087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4B2502B-5B36-CB48-F1B9-8D35DF2A8DC3}"/>
              </a:ext>
            </a:extLst>
          </p:cNvPr>
          <p:cNvCxnSpPr>
            <a:cxnSpLocks/>
          </p:cNvCxnSpPr>
          <p:nvPr userDrawn="1"/>
        </p:nvCxnSpPr>
        <p:spPr>
          <a:xfrm>
            <a:off x="1626836" y="6288479"/>
            <a:ext cx="451346" cy="0"/>
          </a:xfrm>
          <a:prstGeom prst="line">
            <a:avLst/>
          </a:prstGeom>
          <a:ln w="57150">
            <a:solidFill>
              <a:srgbClr val="E7305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texte 19">
            <a:extLst>
              <a:ext uri="{FF2B5EF4-FFF2-40B4-BE49-F238E27FC236}">
                <a16:creationId xmlns:a16="http://schemas.microsoft.com/office/drawing/2014/main" id="{DE519E91-5D6D-542C-2010-867C14C383C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0793" y="6437261"/>
            <a:ext cx="6022735" cy="219536"/>
          </a:xfrm>
        </p:spPr>
        <p:txBody>
          <a:bodyPr>
            <a:noAutofit/>
          </a:bodyPr>
          <a:lstStyle>
            <a:lvl1pPr marL="0" indent="0">
              <a:buNone/>
              <a:defRPr sz="1100">
                <a:solidFill>
                  <a:srgbClr val="201F37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CONFIDENTIEL OTRERA - 2026</a:t>
            </a:r>
          </a:p>
        </p:txBody>
      </p:sp>
      <p:grpSp>
        <p:nvGrpSpPr>
          <p:cNvPr id="2" name="Group 71">
            <a:extLst>
              <a:ext uri="{FF2B5EF4-FFF2-40B4-BE49-F238E27FC236}">
                <a16:creationId xmlns:a16="http://schemas.microsoft.com/office/drawing/2014/main" id="{C81F444F-8322-5B93-D7A5-827941827E24}"/>
              </a:ext>
            </a:extLst>
          </p:cNvPr>
          <p:cNvGrpSpPr/>
          <p:nvPr userDrawn="1"/>
        </p:nvGrpSpPr>
        <p:grpSpPr>
          <a:xfrm>
            <a:off x="10227521" y="6210174"/>
            <a:ext cx="1359642" cy="344277"/>
            <a:chOff x="0" y="0"/>
            <a:chExt cx="2522931" cy="711987"/>
          </a:xfrm>
        </p:grpSpPr>
        <p:sp>
          <p:nvSpPr>
            <p:cNvPr id="3" name="Freeform 72" descr="Une image contenant Police, Graphique, logo, conception  Description générée automatiquement">
              <a:extLst>
                <a:ext uri="{FF2B5EF4-FFF2-40B4-BE49-F238E27FC236}">
                  <a16:creationId xmlns:a16="http://schemas.microsoft.com/office/drawing/2014/main" id="{70B1A590-9EDB-923D-0E0D-E630DD4B3E22}"/>
                </a:ext>
              </a:extLst>
            </p:cNvPr>
            <p:cNvSpPr/>
            <p:nvPr/>
          </p:nvSpPr>
          <p:spPr>
            <a:xfrm>
              <a:off x="0" y="0"/>
              <a:ext cx="2522982" cy="711962"/>
            </a:xfrm>
            <a:custGeom>
              <a:avLst/>
              <a:gdLst/>
              <a:ahLst/>
              <a:cxnLst/>
              <a:rect l="l" t="t" r="r" b="b"/>
              <a:pathLst>
                <a:path w="2522982" h="711962">
                  <a:moveTo>
                    <a:pt x="0" y="0"/>
                  </a:moveTo>
                  <a:lnTo>
                    <a:pt x="2522982" y="0"/>
                  </a:lnTo>
                  <a:lnTo>
                    <a:pt x="2522982" y="711962"/>
                  </a:lnTo>
                  <a:lnTo>
                    <a:pt x="0" y="711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2" b="-3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87232923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lide 4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022B7D3-5FF4-C5D8-602E-22A26E87669E}"/>
              </a:ext>
            </a:extLst>
          </p:cNvPr>
          <p:cNvSpPr/>
          <p:nvPr userDrawn="1"/>
        </p:nvSpPr>
        <p:spPr>
          <a:xfrm>
            <a:off x="375181" y="1137884"/>
            <a:ext cx="5568419" cy="4813292"/>
          </a:xfrm>
          <a:prstGeom prst="roundRect">
            <a:avLst>
              <a:gd name="adj" fmla="val 6868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6DD12C1-2828-7867-178A-0316085C4A82}"/>
              </a:ext>
            </a:extLst>
          </p:cNvPr>
          <p:cNvSpPr/>
          <p:nvPr userDrawn="1"/>
        </p:nvSpPr>
        <p:spPr>
          <a:xfrm>
            <a:off x="6378817" y="1137884"/>
            <a:ext cx="5568418" cy="4813292"/>
          </a:xfrm>
          <a:prstGeom prst="roundRect">
            <a:avLst>
              <a:gd name="adj" fmla="val 6068"/>
            </a:avLst>
          </a:prstGeom>
          <a:noFill/>
          <a:ln>
            <a:solidFill>
              <a:srgbClr val="1314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834179-4268-7E47-0835-C20BCEEA07DA}"/>
              </a:ext>
            </a:extLst>
          </p:cNvPr>
          <p:cNvCxnSpPr>
            <a:cxnSpLocks/>
          </p:cNvCxnSpPr>
          <p:nvPr userDrawn="1"/>
        </p:nvCxnSpPr>
        <p:spPr>
          <a:xfrm>
            <a:off x="766058" y="1978959"/>
            <a:ext cx="4786664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866238D-4D8D-4E43-0DD1-FEA94533412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9247" y="1447220"/>
            <a:ext cx="4920284" cy="38157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BE2ED5CE-347E-EDD4-3383-6E66CC786D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7974" y="318910"/>
            <a:ext cx="4283075" cy="341632"/>
          </a:xfrm>
          <a:prstGeom prst="rect">
            <a:avLst/>
          </a:prstGeom>
          <a:ln w="12700" cap="rnd">
            <a:noFill/>
          </a:ln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rgbClr val="D02D55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ADE24D-FA33-23E2-A68F-4785F01482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9247" y="2129122"/>
            <a:ext cx="4920286" cy="3488007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cxnSp>
        <p:nvCxnSpPr>
          <p:cNvPr id="7" name="Straight Connector 11">
            <a:extLst>
              <a:ext uri="{FF2B5EF4-FFF2-40B4-BE49-F238E27FC236}">
                <a16:creationId xmlns:a16="http://schemas.microsoft.com/office/drawing/2014/main" id="{325D2D51-82F5-2181-2B19-DDC9B374D78C}"/>
              </a:ext>
            </a:extLst>
          </p:cNvPr>
          <p:cNvCxnSpPr>
            <a:cxnSpLocks/>
          </p:cNvCxnSpPr>
          <p:nvPr userDrawn="1"/>
        </p:nvCxnSpPr>
        <p:spPr>
          <a:xfrm>
            <a:off x="6763446" y="1978959"/>
            <a:ext cx="4786664" cy="0"/>
          </a:xfrm>
          <a:prstGeom prst="line">
            <a:avLst/>
          </a:prstGeom>
          <a:ln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F1903543-2605-571E-9757-7CFC56DDC1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96635" y="1447220"/>
            <a:ext cx="4920284" cy="38157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anose="00000500000000000000" pitchFamily="2" charset="0"/>
              </a:defRPr>
            </a:lvl1pPr>
          </a:lstStyle>
          <a:p>
            <a:pPr lvl="0"/>
            <a:r>
              <a:rPr lang="en-GB" dirty="0"/>
              <a:t>Titre</a:t>
            </a:r>
            <a:endParaRPr lang="fr-FR" dirty="0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54E7EE48-23A1-A934-7BEE-B6416F9D960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96635" y="2129122"/>
            <a:ext cx="4920286" cy="3488007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0165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Bas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83207024-58B2-FAD7-103C-3A33B94AC2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7974" y="318910"/>
            <a:ext cx="4283075" cy="341632"/>
          </a:xfrm>
          <a:prstGeom prst="rect">
            <a:avLst/>
          </a:prstGeom>
          <a:ln w="12700" cap="rnd">
            <a:noFill/>
          </a:ln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rgbClr val="D02D55"/>
                </a:solidFill>
                <a:latin typeface="Montserrat" pitchFamily="2" charset="77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A6B3AFBD-09A1-5ABF-2E6F-54C09D57D8A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974" y="771504"/>
            <a:ext cx="11211751" cy="5450001"/>
          </a:xfrm>
          <a:prstGeom prst="rect">
            <a:avLst/>
          </a:prstGeom>
        </p:spPr>
        <p:txBody>
          <a:bodyPr/>
          <a:lstStyle>
            <a:lvl1pPr marL="358775" indent="-35877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D02D55"/>
              </a:buClr>
              <a:buFont typeface="Wingdings" panose="05000000000000000000" pitchFamily="2" charset="2"/>
              <a:buChar char="v"/>
              <a:tabLst/>
              <a:defRPr sz="1800"/>
            </a:lvl1pPr>
            <a:lvl2pPr marL="538163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◆"/>
              <a:tabLst/>
              <a:defRPr sz="1600"/>
            </a:lvl2pPr>
            <a:lvl3pPr marL="717550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Montserrat" panose="00000500000000000000" pitchFamily="2" charset="0"/>
              <a:buChar char="◇"/>
              <a:tabLst/>
              <a:defRPr sz="1600"/>
            </a:lvl3pPr>
            <a:lvl4pPr marL="896938" indent="-319088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600"/>
            </a:lvl4pPr>
            <a:lvl5pPr marL="1165225" indent="-3175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ptos" panose="020B0004020202020204" pitchFamily="34" charset="0"/>
              <a:buChar char="▫"/>
              <a:tabLst/>
              <a:defRPr sz="160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239163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2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.jpe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29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A58DEEF7-4F2B-4840-053B-CEC7E64BD28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C9E9665E-79E9-D890-3FE8-CA8BFF4786CF}"/>
              </a:ext>
            </a:extLst>
          </p:cNvPr>
          <p:cNvSpPr/>
          <p:nvPr userDrawn="1"/>
        </p:nvSpPr>
        <p:spPr>
          <a:xfrm>
            <a:off x="10439400" y="374553"/>
            <a:ext cx="1440000" cy="1440000"/>
          </a:xfrm>
          <a:custGeom>
            <a:avLst/>
            <a:gdLst/>
            <a:ahLst/>
            <a:cxnLst/>
            <a:rect l="l" t="t" r="r" b="b"/>
            <a:pathLst>
              <a:path w="1968570" h="1931586">
                <a:moveTo>
                  <a:pt x="0" y="0"/>
                </a:moveTo>
                <a:lnTo>
                  <a:pt x="1968569" y="0"/>
                </a:lnTo>
                <a:lnTo>
                  <a:pt x="1968569" y="1931586"/>
                </a:lnTo>
                <a:lnTo>
                  <a:pt x="0" y="19315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375BAAFD-61EE-DAD9-64B8-CD4203E9769D}"/>
              </a:ext>
            </a:extLst>
          </p:cNvPr>
          <p:cNvSpPr txBox="1"/>
          <p:nvPr userDrawn="1"/>
        </p:nvSpPr>
        <p:spPr>
          <a:xfrm>
            <a:off x="8088143" y="374553"/>
            <a:ext cx="2139368" cy="352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2400" spc="-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Supported by</a:t>
            </a:r>
            <a:endParaRPr lang="en-US" sz="2400" spc="-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F1948A-0898-C86C-1A23-750F867D5968}"/>
              </a:ext>
            </a:extLst>
          </p:cNvPr>
          <p:cNvSpPr txBox="1"/>
          <p:nvPr userDrawn="1"/>
        </p:nvSpPr>
        <p:spPr>
          <a:xfrm>
            <a:off x="422750" y="6347035"/>
            <a:ext cx="1977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Montserrat" panose="00000500000000000000" pitchFamily="2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584942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5" r:id="rId2"/>
    <p:sldLayoutId id="2147483737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6">
            <a:extLst>
              <a:ext uri="{FF2B5EF4-FFF2-40B4-BE49-F238E27FC236}">
                <a16:creationId xmlns:a16="http://schemas.microsoft.com/office/drawing/2014/main" id="{693E74ED-1ECA-963F-C537-C8A674484D76}"/>
              </a:ext>
            </a:extLst>
          </p:cNvPr>
          <p:cNvCxnSpPr>
            <a:cxnSpLocks/>
          </p:cNvCxnSpPr>
          <p:nvPr userDrawn="1"/>
        </p:nvCxnSpPr>
        <p:spPr>
          <a:xfrm>
            <a:off x="231112" y="6402748"/>
            <a:ext cx="1064288" cy="0"/>
          </a:xfrm>
          <a:prstGeom prst="line">
            <a:avLst/>
          </a:prstGeom>
          <a:ln w="57150">
            <a:solidFill>
              <a:srgbClr val="1314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8">
            <a:extLst>
              <a:ext uri="{FF2B5EF4-FFF2-40B4-BE49-F238E27FC236}">
                <a16:creationId xmlns:a16="http://schemas.microsoft.com/office/drawing/2014/main" id="{E981574F-DC4E-736E-61C0-BEAE36EE235B}"/>
              </a:ext>
            </a:extLst>
          </p:cNvPr>
          <p:cNvCxnSpPr>
            <a:cxnSpLocks/>
          </p:cNvCxnSpPr>
          <p:nvPr userDrawn="1"/>
        </p:nvCxnSpPr>
        <p:spPr>
          <a:xfrm>
            <a:off x="1290320" y="6402824"/>
            <a:ext cx="586789" cy="3616"/>
          </a:xfrm>
          <a:prstGeom prst="line">
            <a:avLst/>
          </a:prstGeom>
          <a:ln w="57150"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ACFF617-5CA7-C683-337E-511788FAB498}"/>
              </a:ext>
            </a:extLst>
          </p:cNvPr>
          <p:cNvSpPr txBox="1"/>
          <p:nvPr userDrawn="1"/>
        </p:nvSpPr>
        <p:spPr>
          <a:xfrm>
            <a:off x="231112" y="6472416"/>
            <a:ext cx="1977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131435"/>
                </a:solidFill>
                <a:latin typeface="Montserrat" panose="00000500000000000000" pitchFamily="2" charset="0"/>
              </a:rPr>
              <a:t>CONFIDENTIAL</a:t>
            </a:r>
          </a:p>
        </p:txBody>
      </p:sp>
      <p:pic>
        <p:nvPicPr>
          <p:cNvPr id="9" name="Picture 8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1845AC17-7335-8F5E-AA01-8DD535AD0F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43667" y="6402748"/>
            <a:ext cx="1617221" cy="33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37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698" r:id="rId2"/>
    <p:sldLayoutId id="2147483704" r:id="rId3"/>
    <p:sldLayoutId id="2147483674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6">
            <a:extLst>
              <a:ext uri="{FF2B5EF4-FFF2-40B4-BE49-F238E27FC236}">
                <a16:creationId xmlns:a16="http://schemas.microsoft.com/office/drawing/2014/main" id="{E05DBFB3-42D8-3F79-DABC-726F8FCF3787}"/>
              </a:ext>
            </a:extLst>
          </p:cNvPr>
          <p:cNvCxnSpPr>
            <a:cxnSpLocks/>
          </p:cNvCxnSpPr>
          <p:nvPr userDrawn="1"/>
        </p:nvCxnSpPr>
        <p:spPr>
          <a:xfrm>
            <a:off x="231112" y="6402748"/>
            <a:ext cx="1064288" cy="0"/>
          </a:xfrm>
          <a:prstGeom prst="line">
            <a:avLst/>
          </a:prstGeom>
          <a:ln w="57150">
            <a:solidFill>
              <a:srgbClr val="1314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8">
            <a:extLst>
              <a:ext uri="{FF2B5EF4-FFF2-40B4-BE49-F238E27FC236}">
                <a16:creationId xmlns:a16="http://schemas.microsoft.com/office/drawing/2014/main" id="{245C1D8D-C3C3-086E-2E3C-A03C0F16035A}"/>
              </a:ext>
            </a:extLst>
          </p:cNvPr>
          <p:cNvCxnSpPr>
            <a:cxnSpLocks/>
          </p:cNvCxnSpPr>
          <p:nvPr userDrawn="1"/>
        </p:nvCxnSpPr>
        <p:spPr>
          <a:xfrm>
            <a:off x="1290320" y="6402824"/>
            <a:ext cx="586789" cy="3616"/>
          </a:xfrm>
          <a:prstGeom prst="line">
            <a:avLst/>
          </a:prstGeom>
          <a:ln w="57150"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DF80932-052A-C071-FC7D-C2AC06ED15FF}"/>
              </a:ext>
            </a:extLst>
          </p:cNvPr>
          <p:cNvSpPr txBox="1"/>
          <p:nvPr userDrawn="1"/>
        </p:nvSpPr>
        <p:spPr>
          <a:xfrm>
            <a:off x="231112" y="6472416"/>
            <a:ext cx="1977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131435"/>
                </a:solidFill>
                <a:latin typeface="Montserrat" panose="00000500000000000000" pitchFamily="2" charset="0"/>
              </a:rPr>
              <a:t>CONFIDENTIAL</a:t>
            </a:r>
          </a:p>
        </p:txBody>
      </p:sp>
      <p:pic>
        <p:nvPicPr>
          <p:cNvPr id="7" name="Picture 6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C2CB65EE-A287-DA49-6047-C519ACCE6EF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43667" y="6402748"/>
            <a:ext cx="1617221" cy="336884"/>
          </a:xfrm>
          <a:prstGeom prst="rect">
            <a:avLst/>
          </a:prstGeom>
        </p:spPr>
      </p:pic>
      <p:sp>
        <p:nvSpPr>
          <p:cNvPr id="8" name="Rectangle : avec coins arrondis en haut 19">
            <a:extLst>
              <a:ext uri="{FF2B5EF4-FFF2-40B4-BE49-F238E27FC236}">
                <a16:creationId xmlns:a16="http://schemas.microsoft.com/office/drawing/2014/main" id="{DF272777-2D9E-FEC3-C8A4-69F769A1411B}"/>
              </a:ext>
            </a:extLst>
          </p:cNvPr>
          <p:cNvSpPr/>
          <p:nvPr userDrawn="1"/>
        </p:nvSpPr>
        <p:spPr>
          <a:xfrm rot="5400000">
            <a:off x="79797" y="257663"/>
            <a:ext cx="302631" cy="46222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D02D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6093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746" r:id="rId2"/>
    <p:sldLayoutId id="2147483689" r:id="rId3"/>
    <p:sldLayoutId id="2147483749" r:id="rId4"/>
    <p:sldLayoutId id="2147483738" r:id="rId5"/>
    <p:sldLayoutId id="2147483741" r:id="rId6"/>
    <p:sldLayoutId id="2147483752" r:id="rId7"/>
    <p:sldLayoutId id="2147483750" r:id="rId8"/>
    <p:sldLayoutId id="2147483753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A58DEEF7-4F2B-4840-053B-CEC7E64BD28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C9E9665E-79E9-D890-3FE8-CA8BFF4786CF}"/>
              </a:ext>
            </a:extLst>
          </p:cNvPr>
          <p:cNvSpPr/>
          <p:nvPr/>
        </p:nvSpPr>
        <p:spPr>
          <a:xfrm>
            <a:off x="10439400" y="374553"/>
            <a:ext cx="1440000" cy="1440000"/>
          </a:xfrm>
          <a:custGeom>
            <a:avLst/>
            <a:gdLst/>
            <a:ahLst/>
            <a:cxnLst/>
            <a:rect l="l" t="t" r="r" b="b"/>
            <a:pathLst>
              <a:path w="1968570" h="1931586">
                <a:moveTo>
                  <a:pt x="0" y="0"/>
                </a:moveTo>
                <a:lnTo>
                  <a:pt x="1968569" y="0"/>
                </a:lnTo>
                <a:lnTo>
                  <a:pt x="1968569" y="1931586"/>
                </a:lnTo>
                <a:lnTo>
                  <a:pt x="0" y="193158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375BAAFD-61EE-DAD9-64B8-CD4203E9769D}"/>
              </a:ext>
            </a:extLst>
          </p:cNvPr>
          <p:cNvSpPr txBox="1"/>
          <p:nvPr/>
        </p:nvSpPr>
        <p:spPr>
          <a:xfrm>
            <a:off x="8088143" y="374553"/>
            <a:ext cx="2139368" cy="352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2400" spc="-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Supported by</a:t>
            </a:r>
            <a:endParaRPr lang="en-US" sz="2400" spc="-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F1948A-0898-C86C-1A23-750F867D5968}"/>
              </a:ext>
            </a:extLst>
          </p:cNvPr>
          <p:cNvSpPr txBox="1"/>
          <p:nvPr/>
        </p:nvSpPr>
        <p:spPr>
          <a:xfrm>
            <a:off x="422750" y="6347035"/>
            <a:ext cx="1977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Montserrat" panose="00000500000000000000" pitchFamily="2" charset="0"/>
              </a:rPr>
              <a:t>CONFIDENTIAL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E1338509-B6CE-2CF6-3AF5-F4762D9704D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241FD01F-A18F-FF26-9057-F0BBD2AE07D1}"/>
              </a:ext>
            </a:extLst>
          </p:cNvPr>
          <p:cNvSpPr/>
          <p:nvPr userDrawn="1"/>
        </p:nvSpPr>
        <p:spPr>
          <a:xfrm>
            <a:off x="10439400" y="374553"/>
            <a:ext cx="1440000" cy="1440000"/>
          </a:xfrm>
          <a:custGeom>
            <a:avLst/>
            <a:gdLst/>
            <a:ahLst/>
            <a:cxnLst/>
            <a:rect l="l" t="t" r="r" b="b"/>
            <a:pathLst>
              <a:path w="1968570" h="1931586">
                <a:moveTo>
                  <a:pt x="0" y="0"/>
                </a:moveTo>
                <a:lnTo>
                  <a:pt x="1968569" y="0"/>
                </a:lnTo>
                <a:lnTo>
                  <a:pt x="1968569" y="1931586"/>
                </a:lnTo>
                <a:lnTo>
                  <a:pt x="0" y="193158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07B35EB1-7983-3CAD-8BB8-31A4DA22F412}"/>
              </a:ext>
            </a:extLst>
          </p:cNvPr>
          <p:cNvSpPr txBox="1"/>
          <p:nvPr userDrawn="1"/>
        </p:nvSpPr>
        <p:spPr>
          <a:xfrm>
            <a:off x="8088143" y="374553"/>
            <a:ext cx="2139368" cy="352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2400" spc="-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Supported by</a:t>
            </a:r>
            <a:endParaRPr lang="en-US" sz="2400" spc="-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F191C4DC-B25E-8F75-6CD3-6D2F8345C7D7}"/>
              </a:ext>
            </a:extLst>
          </p:cNvPr>
          <p:cNvSpPr txBox="1"/>
          <p:nvPr userDrawn="1"/>
        </p:nvSpPr>
        <p:spPr>
          <a:xfrm>
            <a:off x="422750" y="6347035"/>
            <a:ext cx="1977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Montserrat" panose="00000500000000000000" pitchFamily="2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114777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6">
            <a:extLst>
              <a:ext uri="{FF2B5EF4-FFF2-40B4-BE49-F238E27FC236}">
                <a16:creationId xmlns:a16="http://schemas.microsoft.com/office/drawing/2014/main" id="{693E74ED-1ECA-963F-C537-C8A674484D76}"/>
              </a:ext>
            </a:extLst>
          </p:cNvPr>
          <p:cNvCxnSpPr>
            <a:cxnSpLocks/>
          </p:cNvCxnSpPr>
          <p:nvPr/>
        </p:nvCxnSpPr>
        <p:spPr>
          <a:xfrm>
            <a:off x="231112" y="6402748"/>
            <a:ext cx="1064288" cy="0"/>
          </a:xfrm>
          <a:prstGeom prst="line">
            <a:avLst/>
          </a:prstGeom>
          <a:ln w="57150">
            <a:solidFill>
              <a:srgbClr val="1314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8">
            <a:extLst>
              <a:ext uri="{FF2B5EF4-FFF2-40B4-BE49-F238E27FC236}">
                <a16:creationId xmlns:a16="http://schemas.microsoft.com/office/drawing/2014/main" id="{E981574F-DC4E-736E-61C0-BEAE36EE235B}"/>
              </a:ext>
            </a:extLst>
          </p:cNvPr>
          <p:cNvCxnSpPr>
            <a:cxnSpLocks/>
          </p:cNvCxnSpPr>
          <p:nvPr/>
        </p:nvCxnSpPr>
        <p:spPr>
          <a:xfrm>
            <a:off x="1290320" y="6402824"/>
            <a:ext cx="586789" cy="3616"/>
          </a:xfrm>
          <a:prstGeom prst="line">
            <a:avLst/>
          </a:prstGeom>
          <a:ln w="57150"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ACFF617-5CA7-C683-337E-511788FAB498}"/>
              </a:ext>
            </a:extLst>
          </p:cNvPr>
          <p:cNvSpPr txBox="1"/>
          <p:nvPr/>
        </p:nvSpPr>
        <p:spPr>
          <a:xfrm>
            <a:off x="231112" y="6472416"/>
            <a:ext cx="1977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131435"/>
                </a:solidFill>
                <a:latin typeface="Montserrat" panose="00000500000000000000" pitchFamily="2" charset="0"/>
              </a:rPr>
              <a:t>CONFIDENTIAL</a:t>
            </a:r>
          </a:p>
        </p:txBody>
      </p:sp>
      <p:pic>
        <p:nvPicPr>
          <p:cNvPr id="9" name="Picture 8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1845AC17-7335-8F5E-AA01-8DD535AD0F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43667" y="6402748"/>
            <a:ext cx="1617221" cy="33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90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6">
            <a:extLst>
              <a:ext uri="{FF2B5EF4-FFF2-40B4-BE49-F238E27FC236}">
                <a16:creationId xmlns:a16="http://schemas.microsoft.com/office/drawing/2014/main" id="{E05DBFB3-42D8-3F79-DABC-726F8FCF3787}"/>
              </a:ext>
            </a:extLst>
          </p:cNvPr>
          <p:cNvCxnSpPr>
            <a:cxnSpLocks/>
          </p:cNvCxnSpPr>
          <p:nvPr/>
        </p:nvCxnSpPr>
        <p:spPr>
          <a:xfrm>
            <a:off x="231112" y="6402748"/>
            <a:ext cx="1064288" cy="0"/>
          </a:xfrm>
          <a:prstGeom prst="line">
            <a:avLst/>
          </a:prstGeom>
          <a:ln w="57150">
            <a:solidFill>
              <a:srgbClr val="1314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8">
            <a:extLst>
              <a:ext uri="{FF2B5EF4-FFF2-40B4-BE49-F238E27FC236}">
                <a16:creationId xmlns:a16="http://schemas.microsoft.com/office/drawing/2014/main" id="{245C1D8D-C3C3-086E-2E3C-A03C0F16035A}"/>
              </a:ext>
            </a:extLst>
          </p:cNvPr>
          <p:cNvCxnSpPr>
            <a:cxnSpLocks/>
          </p:cNvCxnSpPr>
          <p:nvPr/>
        </p:nvCxnSpPr>
        <p:spPr>
          <a:xfrm>
            <a:off x="1290320" y="6402824"/>
            <a:ext cx="586789" cy="3616"/>
          </a:xfrm>
          <a:prstGeom prst="line">
            <a:avLst/>
          </a:prstGeom>
          <a:ln w="57150">
            <a:solidFill>
              <a:srgbClr val="D02D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DF80932-052A-C071-FC7D-C2AC06ED15FF}"/>
              </a:ext>
            </a:extLst>
          </p:cNvPr>
          <p:cNvSpPr txBox="1"/>
          <p:nvPr/>
        </p:nvSpPr>
        <p:spPr>
          <a:xfrm>
            <a:off x="231112" y="6472416"/>
            <a:ext cx="1977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131435"/>
                </a:solidFill>
                <a:latin typeface="Montserrat" panose="00000500000000000000" pitchFamily="2" charset="0"/>
              </a:rPr>
              <a:t>CONFIDENTIAL</a:t>
            </a:r>
          </a:p>
        </p:txBody>
      </p:sp>
      <p:pic>
        <p:nvPicPr>
          <p:cNvPr id="7" name="Picture 6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C2CB65EE-A287-DA49-6047-C519ACCE6E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43667" y="6402748"/>
            <a:ext cx="1617221" cy="336884"/>
          </a:xfrm>
          <a:prstGeom prst="rect">
            <a:avLst/>
          </a:prstGeom>
        </p:spPr>
      </p:pic>
      <p:sp>
        <p:nvSpPr>
          <p:cNvPr id="8" name="Rectangle : avec coins arrondis en haut 19">
            <a:extLst>
              <a:ext uri="{FF2B5EF4-FFF2-40B4-BE49-F238E27FC236}">
                <a16:creationId xmlns:a16="http://schemas.microsoft.com/office/drawing/2014/main" id="{DF272777-2D9E-FEC3-C8A4-69F769A1411B}"/>
              </a:ext>
            </a:extLst>
          </p:cNvPr>
          <p:cNvSpPr/>
          <p:nvPr/>
        </p:nvSpPr>
        <p:spPr>
          <a:xfrm rot="5400000">
            <a:off x="79797" y="257663"/>
            <a:ext cx="302631" cy="46222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D02D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1153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02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ADD87D3-7BC5-EBE1-FE7E-459747955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651264-3229-060D-5577-4240BCA7A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89B613-85D8-7EE3-291F-BF7E53BAC2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2E3B66-E42D-4440-A702-0B3178A1C356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BCC31C-0FD9-EE7E-9393-5553941FF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A6026E-2363-6369-B8E7-C107B2AE8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530D6B-338F-4842-AE76-70AF5B8EC0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229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image" Target="../media/image16.jpeg"/><Relationship Id="rId7" Type="http://schemas.openxmlformats.org/officeDocument/2006/relationships/image" Target="file:///C:\Mes%20Documents\Mon%20Dossier%20N&#176;1\EFR_PICT\EFR001.JP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8.png"/><Relationship Id="rId4" Type="http://schemas.openxmlformats.org/officeDocument/2006/relationships/image" Target="../media/image17.jpe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26" Type="http://schemas.openxmlformats.org/officeDocument/2006/relationships/image" Target="../media/image62.png"/><Relationship Id="rId3" Type="http://schemas.openxmlformats.org/officeDocument/2006/relationships/image" Target="../media/image39.png"/><Relationship Id="rId21" Type="http://schemas.openxmlformats.org/officeDocument/2006/relationships/image" Target="../media/image57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5" Type="http://schemas.openxmlformats.org/officeDocument/2006/relationships/image" Target="../media/image61.jpeg"/><Relationship Id="rId33" Type="http://schemas.openxmlformats.org/officeDocument/2006/relationships/image" Target="../media/image69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29" Type="http://schemas.openxmlformats.org/officeDocument/2006/relationships/image" Target="../media/image65.jpe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24" Type="http://schemas.openxmlformats.org/officeDocument/2006/relationships/image" Target="../media/image60.jpeg"/><Relationship Id="rId32" Type="http://schemas.openxmlformats.org/officeDocument/2006/relationships/image" Target="../media/image68.sv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28" Type="http://schemas.openxmlformats.org/officeDocument/2006/relationships/image" Target="../media/image64.png"/><Relationship Id="rId10" Type="http://schemas.openxmlformats.org/officeDocument/2006/relationships/image" Target="../media/image46.png"/><Relationship Id="rId19" Type="http://schemas.openxmlformats.org/officeDocument/2006/relationships/image" Target="../media/image55.jpeg"/><Relationship Id="rId31" Type="http://schemas.openxmlformats.org/officeDocument/2006/relationships/image" Target="../media/image67.jp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58.png"/><Relationship Id="rId27" Type="http://schemas.openxmlformats.org/officeDocument/2006/relationships/image" Target="../media/image63.png"/><Relationship Id="rId30" Type="http://schemas.openxmlformats.org/officeDocument/2006/relationships/image" Target="../media/image66.png"/><Relationship Id="rId8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7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7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41C_F1A4F461.xml"/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E117693-CF3E-AE32-0769-E498FFE6CF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2099" y="225932"/>
            <a:ext cx="2653323" cy="406399"/>
          </a:xfrm>
        </p:spPr>
        <p:txBody>
          <a:bodyPr/>
          <a:lstStyle/>
          <a:p>
            <a:r>
              <a:rPr lang="fr-FR" dirty="0"/>
              <a:t>9 octobre 2026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C0693E-4615-9A0E-277D-044AC55650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Journée MODSYS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2863C856-CA1F-1760-6ED7-0AD93EE90DBE}"/>
              </a:ext>
            </a:extLst>
          </p:cNvPr>
          <p:cNvSpPr txBox="1">
            <a:spLocks/>
          </p:cNvSpPr>
          <p:nvPr/>
        </p:nvSpPr>
        <p:spPr>
          <a:xfrm>
            <a:off x="1327149" y="5119141"/>
            <a:ext cx="9537701" cy="38093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Hugo CHANTREL	Charles APPERT 	Antoine MOUCHARD</a:t>
            </a:r>
          </a:p>
        </p:txBody>
      </p:sp>
    </p:spTree>
    <p:extLst>
      <p:ext uri="{BB962C8B-B14F-4D97-AF65-F5344CB8AC3E}">
        <p14:creationId xmlns:p14="http://schemas.microsoft.com/office/powerpoint/2010/main" val="2383758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4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715809" y="1"/>
            <a:ext cx="7620000" cy="6872827"/>
            <a:chOff x="0" y="0"/>
            <a:chExt cx="15240000" cy="137456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40000" cy="13745718"/>
            </a:xfrm>
            <a:custGeom>
              <a:avLst/>
              <a:gdLst/>
              <a:ahLst/>
              <a:cxnLst/>
              <a:rect l="l" t="t" r="r" b="b"/>
              <a:pathLst>
                <a:path w="15240000" h="13745718">
                  <a:moveTo>
                    <a:pt x="0" y="0"/>
                  </a:moveTo>
                  <a:lnTo>
                    <a:pt x="15240000" y="0"/>
                  </a:lnTo>
                  <a:lnTo>
                    <a:pt x="15240000" y="13745718"/>
                  </a:lnTo>
                  <a:lnTo>
                    <a:pt x="0" y="137457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715809" y="0"/>
            <a:ext cx="13876991" cy="6887655"/>
            <a:chOff x="0" y="0"/>
            <a:chExt cx="27753983" cy="1377530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753946" cy="13775310"/>
            </a:xfrm>
            <a:custGeom>
              <a:avLst/>
              <a:gdLst/>
              <a:ahLst/>
              <a:cxnLst/>
              <a:rect l="l" t="t" r="r" b="b"/>
              <a:pathLst>
                <a:path w="27753946" h="13775310">
                  <a:moveTo>
                    <a:pt x="0" y="0"/>
                  </a:moveTo>
                  <a:lnTo>
                    <a:pt x="27753946" y="0"/>
                  </a:lnTo>
                  <a:lnTo>
                    <a:pt x="27753946" y="13775310"/>
                  </a:lnTo>
                  <a:lnTo>
                    <a:pt x="0" y="13775310"/>
                  </a:lnTo>
                  <a:close/>
                </a:path>
              </a:pathLst>
            </a:custGeom>
            <a:gradFill rotWithShape="1">
              <a:gsLst>
                <a:gs pos="0">
                  <a:srgbClr val="131435">
                    <a:alpha val="100000"/>
                  </a:srgbClr>
                </a:gs>
                <a:gs pos="100000">
                  <a:srgbClr val="131435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1" y="333229"/>
            <a:ext cx="1938991" cy="1938991"/>
            <a:chOff x="0" y="0"/>
            <a:chExt cx="3877983" cy="3877983"/>
          </a:xfrm>
        </p:grpSpPr>
        <p:sp>
          <p:nvSpPr>
            <p:cNvPr id="8" name="Freeform 8" descr="Une image contenant Graphique, Police, graphisme, logo  Le contenu généré par l’IA peut être incorrect."/>
            <p:cNvSpPr/>
            <p:nvPr/>
          </p:nvSpPr>
          <p:spPr>
            <a:xfrm>
              <a:off x="0" y="0"/>
              <a:ext cx="3877945" cy="3877945"/>
            </a:xfrm>
            <a:custGeom>
              <a:avLst/>
              <a:gdLst/>
              <a:ahLst/>
              <a:cxnLst/>
              <a:rect l="l" t="t" r="r" b="b"/>
              <a:pathLst>
                <a:path w="3877945" h="3877945">
                  <a:moveTo>
                    <a:pt x="0" y="0"/>
                  </a:moveTo>
                  <a:lnTo>
                    <a:pt x="3877945" y="0"/>
                  </a:lnTo>
                  <a:lnTo>
                    <a:pt x="3877945" y="3877945"/>
                  </a:lnTo>
                  <a:lnTo>
                    <a:pt x="0" y="38779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Titre 1">
            <a:extLst>
              <a:ext uri="{FF2B5EF4-FFF2-40B4-BE49-F238E27FC236}">
                <a16:creationId xmlns:a16="http://schemas.microsoft.com/office/drawing/2014/main" id="{5A20EFE7-C567-2922-6A97-68FDA817A3E9}"/>
              </a:ext>
            </a:extLst>
          </p:cNvPr>
          <p:cNvSpPr txBox="1">
            <a:spLocks/>
          </p:cNvSpPr>
          <p:nvPr/>
        </p:nvSpPr>
        <p:spPr>
          <a:xfrm>
            <a:off x="698596" y="3735616"/>
            <a:ext cx="7313294" cy="221599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Inter Medium" panose="02000503000000020004" pitchFamily="2" charset="0"/>
              </a:rPr>
              <a:t>Présentation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dirty="0">
                <a:solidFill>
                  <a:prstClr val="white"/>
                </a:solidFill>
                <a:latin typeface="Montserrat" panose="00000500000000000000" pitchFamily="2" charset="0"/>
                <a:ea typeface="Inter Medium" panose="02000503000000020004" pitchFamily="2" charset="0"/>
              </a:rPr>
              <a:t>     </a:t>
            </a:r>
            <a:r>
              <a:rPr kumimoji="0" lang="en-US" sz="8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Inter Medium" panose="02000503000000020004" pitchFamily="2" charset="0"/>
              </a:rPr>
              <a:t>d’OTRERA </a:t>
            </a:r>
          </a:p>
        </p:txBody>
      </p:sp>
      <p:pic>
        <p:nvPicPr>
          <p:cNvPr id="12" name="Image 11" descr="Une image contenant Graphique, créativité&#10;&#10;Le contenu généré par l’IA peut être incorrect.">
            <a:extLst>
              <a:ext uri="{FF2B5EF4-FFF2-40B4-BE49-F238E27FC236}">
                <a16:creationId xmlns:a16="http://schemas.microsoft.com/office/drawing/2014/main" id="{E94EA526-3B22-EBE6-0C2D-5854F4DC65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24" y="5133975"/>
            <a:ext cx="1471393" cy="5534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542D0-77C5-D45B-B412-03EAA8D08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 42">
            <a:extLst>
              <a:ext uri="{FF2B5EF4-FFF2-40B4-BE49-F238E27FC236}">
                <a16:creationId xmlns:a16="http://schemas.microsoft.com/office/drawing/2014/main" id="{D4383946-3C0A-4A39-BF62-813C91CC3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331" y="208003"/>
            <a:ext cx="5047349" cy="4959484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E3D433C9-DC4D-4F5B-325A-34759A41BE1A}"/>
              </a:ext>
            </a:extLst>
          </p:cNvPr>
          <p:cNvGrpSpPr/>
          <p:nvPr/>
        </p:nvGrpSpPr>
        <p:grpSpPr>
          <a:xfrm rot="5400000">
            <a:off x="79798" y="476711"/>
            <a:ext cx="302631" cy="462223"/>
            <a:chOff x="0" y="0"/>
            <a:chExt cx="605262" cy="92444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2135467-FCE1-829A-073E-0C75025D40FE}"/>
                </a:ext>
              </a:extLst>
            </p:cNvPr>
            <p:cNvSpPr/>
            <p:nvPr/>
          </p:nvSpPr>
          <p:spPr>
            <a:xfrm>
              <a:off x="0" y="0"/>
              <a:ext cx="605282" cy="924433"/>
            </a:xfrm>
            <a:custGeom>
              <a:avLst/>
              <a:gdLst/>
              <a:ahLst/>
              <a:cxnLst/>
              <a:rect l="l" t="t" r="r" b="b"/>
              <a:pathLst>
                <a:path w="605282" h="924433">
                  <a:moveTo>
                    <a:pt x="302641" y="0"/>
                  </a:moveTo>
                  <a:cubicBezTo>
                    <a:pt x="469773" y="0"/>
                    <a:pt x="605282" y="135509"/>
                    <a:pt x="605282" y="302641"/>
                  </a:cubicBezTo>
                  <a:lnTo>
                    <a:pt x="605282" y="924433"/>
                  </a:lnTo>
                  <a:lnTo>
                    <a:pt x="0" y="924433"/>
                  </a:lnTo>
                  <a:lnTo>
                    <a:pt x="0" y="302641"/>
                  </a:lnTo>
                  <a:cubicBezTo>
                    <a:pt x="0" y="135509"/>
                    <a:pt x="135509" y="0"/>
                    <a:pt x="302641" y="0"/>
                  </a:cubicBezTo>
                  <a:close/>
                </a:path>
              </a:pathLst>
            </a:custGeom>
            <a:solidFill>
              <a:srgbClr val="D02D55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02D5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CA03A175-8FAF-FDAD-BF46-46A2DF07E164}"/>
              </a:ext>
            </a:extLst>
          </p:cNvPr>
          <p:cNvSpPr txBox="1"/>
          <p:nvPr/>
        </p:nvSpPr>
        <p:spPr>
          <a:xfrm>
            <a:off x="657226" y="576263"/>
            <a:ext cx="11030315" cy="73808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154"/>
              </a:solidFill>
              <a:effectLst/>
              <a:uLnTx/>
              <a:uFillTx/>
              <a:latin typeface="Arial Bold" panose="020B0604020202020204" charset="0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FF2DC99B-2587-0E15-79BF-61F6BE33C02C}"/>
              </a:ext>
            </a:extLst>
          </p:cNvPr>
          <p:cNvGrpSpPr/>
          <p:nvPr/>
        </p:nvGrpSpPr>
        <p:grpSpPr>
          <a:xfrm>
            <a:off x="1336102" y="2040038"/>
            <a:ext cx="5053039" cy="1084438"/>
            <a:chOff x="0" y="-819989"/>
            <a:chExt cx="10106077" cy="2204983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E4067C8-1840-BFE6-5ED2-5698393486D6}"/>
                </a:ext>
              </a:extLst>
            </p:cNvPr>
            <p:cNvSpPr/>
            <p:nvPr/>
          </p:nvSpPr>
          <p:spPr>
            <a:xfrm>
              <a:off x="0" y="0"/>
              <a:ext cx="10083696" cy="1384994"/>
            </a:xfrm>
            <a:custGeom>
              <a:avLst/>
              <a:gdLst/>
              <a:ahLst/>
              <a:cxnLst/>
              <a:rect l="l" t="t" r="r" b="b"/>
              <a:pathLst>
                <a:path w="10083696" h="1384994">
                  <a:moveTo>
                    <a:pt x="0" y="0"/>
                  </a:moveTo>
                  <a:lnTo>
                    <a:pt x="10083696" y="0"/>
                  </a:lnTo>
                  <a:lnTo>
                    <a:pt x="10083696" y="1384994"/>
                  </a:lnTo>
                  <a:lnTo>
                    <a:pt x="0" y="138499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565B0510-00C7-DF80-6CE4-08727A7AD4AB}"/>
                </a:ext>
              </a:extLst>
            </p:cNvPr>
            <p:cNvSpPr txBox="1"/>
            <p:nvPr/>
          </p:nvSpPr>
          <p:spPr>
            <a:xfrm>
              <a:off x="22382" y="-819989"/>
              <a:ext cx="10083695" cy="208591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67" b="0" i="0" u="none" strike="noStrike" kern="1200" cap="none" spc="0" normalizeH="0" baseline="0" noProof="0" dirty="0">
                  <a:ln>
                    <a:noFill/>
                  </a:ln>
                  <a:solidFill>
                    <a:srgbClr val="196B24">
                      <a:lumMod val="50000"/>
                    </a:srgbClr>
                  </a:solidFill>
                  <a:effectLst/>
                  <a:uLnTx/>
                  <a:uFillTx/>
                  <a:latin typeface="Arial Bold"/>
                  <a:ea typeface="Arial Bold"/>
                  <a:cs typeface="Arial Bold"/>
                  <a:sym typeface="Arial Bold"/>
                </a:rPr>
                <a:t>Europe must triple its clean energy production and decarbonize its industrial processes </a:t>
              </a:r>
              <a:r>
                <a:rPr kumimoji="0" lang="en-GB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196B24">
                      <a:lumMod val="50000"/>
                    </a:srgbClr>
                  </a:solidFill>
                  <a:effectLst/>
                  <a:uLnTx/>
                  <a:uFillTx/>
                  <a:latin typeface="Arial Bold"/>
                  <a:ea typeface="Arial Bold"/>
                  <a:cs typeface="Arial Bold"/>
                  <a:sym typeface="Arial Bold"/>
                </a:rPr>
                <a:t>(net zero emissions by 2050)</a:t>
              </a: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96B24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C5F6FCC4-24A3-19EA-C8A8-87F6D87307DB}"/>
              </a:ext>
            </a:extLst>
          </p:cNvPr>
          <p:cNvGrpSpPr/>
          <p:nvPr/>
        </p:nvGrpSpPr>
        <p:grpSpPr>
          <a:xfrm>
            <a:off x="1329027" y="3313833"/>
            <a:ext cx="5041848" cy="1142415"/>
            <a:chOff x="0" y="0"/>
            <a:chExt cx="10083696" cy="178510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C95C954F-404B-5F2C-4B67-ABA04794F818}"/>
                </a:ext>
              </a:extLst>
            </p:cNvPr>
            <p:cNvSpPr/>
            <p:nvPr/>
          </p:nvSpPr>
          <p:spPr>
            <a:xfrm>
              <a:off x="0" y="0"/>
              <a:ext cx="10083696" cy="1785104"/>
            </a:xfrm>
            <a:custGeom>
              <a:avLst/>
              <a:gdLst/>
              <a:ahLst/>
              <a:cxnLst/>
              <a:rect l="l" t="t" r="r" b="b"/>
              <a:pathLst>
                <a:path w="10083696" h="1785104">
                  <a:moveTo>
                    <a:pt x="0" y="0"/>
                  </a:moveTo>
                  <a:lnTo>
                    <a:pt x="10083696" y="0"/>
                  </a:lnTo>
                  <a:lnTo>
                    <a:pt x="10083696" y="1785104"/>
                  </a:lnTo>
                  <a:lnTo>
                    <a:pt x="0" y="178510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F7624A72-670B-8D4A-AA3A-BBF3ABC06448}"/>
                </a:ext>
              </a:extLst>
            </p:cNvPr>
            <p:cNvSpPr txBox="1"/>
            <p:nvPr/>
          </p:nvSpPr>
          <p:spPr>
            <a:xfrm>
              <a:off x="0" y="-38100"/>
              <a:ext cx="10083696" cy="182320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67" b="0" i="0" u="none" strike="noStrike" kern="1200" cap="none" spc="0" normalizeH="0" baseline="0" noProof="0" dirty="0">
                  <a:ln>
                    <a:noFill/>
                  </a:ln>
                  <a:solidFill>
                    <a:srgbClr val="196B2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Global nuclear energy relies primarily on 2nd and 3rd generation reactors whose </a:t>
              </a:r>
              <a:r>
                <a:rPr kumimoji="0" lang="en-GB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196B2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resources could be exhausted in less than a century</a:t>
              </a:r>
              <a:r>
                <a:rPr kumimoji="0" lang="en-GB" sz="1867" b="0" i="0" u="none" strike="noStrike" kern="1200" cap="none" spc="0" normalizeH="0" baseline="0" noProof="0" dirty="0">
                  <a:ln>
                    <a:noFill/>
                  </a:ln>
                  <a:solidFill>
                    <a:srgbClr val="196B2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B923B60F-5A64-C59B-06C6-1FC731165151}"/>
              </a:ext>
            </a:extLst>
          </p:cNvPr>
          <p:cNvGrpSpPr/>
          <p:nvPr/>
        </p:nvGrpSpPr>
        <p:grpSpPr>
          <a:xfrm>
            <a:off x="1329028" y="4587007"/>
            <a:ext cx="5041849" cy="1292592"/>
            <a:chOff x="0" y="-152403"/>
            <a:chExt cx="10083698" cy="2585185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678FFD36-9D8F-B82E-29CA-FC95F94EE763}"/>
                </a:ext>
              </a:extLst>
            </p:cNvPr>
            <p:cNvSpPr/>
            <p:nvPr/>
          </p:nvSpPr>
          <p:spPr>
            <a:xfrm>
              <a:off x="0" y="0"/>
              <a:ext cx="10083698" cy="2185214"/>
            </a:xfrm>
            <a:custGeom>
              <a:avLst/>
              <a:gdLst/>
              <a:ahLst/>
              <a:cxnLst/>
              <a:rect l="l" t="t" r="r" b="b"/>
              <a:pathLst>
                <a:path w="10083698" h="2185214">
                  <a:moveTo>
                    <a:pt x="0" y="0"/>
                  </a:moveTo>
                  <a:lnTo>
                    <a:pt x="10083698" y="0"/>
                  </a:lnTo>
                  <a:lnTo>
                    <a:pt x="10083698" y="2185214"/>
                  </a:lnTo>
                  <a:lnTo>
                    <a:pt x="0" y="21852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52761A39-808E-E59A-8AF8-008EFC1BC1B9}"/>
                </a:ext>
              </a:extLst>
            </p:cNvPr>
            <p:cNvSpPr txBox="1"/>
            <p:nvPr/>
          </p:nvSpPr>
          <p:spPr>
            <a:xfrm>
              <a:off x="0" y="-152403"/>
              <a:ext cx="10083698" cy="258518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196B2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Renewable energy </a:t>
              </a:r>
              <a:r>
                <a:rPr kumimoji="0" lang="en-GB" sz="1867" b="0" i="0" u="none" strike="noStrike" kern="1200" cap="none" spc="0" normalizeH="0" baseline="0" noProof="0" dirty="0">
                  <a:ln>
                    <a:noFill/>
                  </a:ln>
                  <a:solidFill>
                    <a:srgbClr val="196B2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sources like solar and wind power are intermittent. This variability can lead to imbalances, testing the stability of electrical grids, </a:t>
              </a:r>
              <a:r>
                <a:rPr kumimoji="0" lang="en-GB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196B2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as we have just seen in Spain</a:t>
              </a:r>
              <a:r>
                <a:rPr kumimoji="0" lang="en-GB" sz="1867" b="0" i="0" u="none" strike="noStrike" kern="1200" cap="none" spc="0" normalizeH="0" baseline="0" noProof="0" dirty="0">
                  <a:ln>
                    <a:noFill/>
                  </a:ln>
                  <a:solidFill>
                    <a:srgbClr val="196B2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</p:txBody>
        </p: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9ED59DA1-29B1-2C5F-6895-2C21E63781F8}"/>
              </a:ext>
            </a:extLst>
          </p:cNvPr>
          <p:cNvGrpSpPr/>
          <p:nvPr/>
        </p:nvGrpSpPr>
        <p:grpSpPr>
          <a:xfrm>
            <a:off x="657225" y="4888147"/>
            <a:ext cx="540000" cy="540000"/>
            <a:chOff x="0" y="0"/>
            <a:chExt cx="1080000" cy="1080000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D90BBCB9-D063-5B9D-3FA2-3F1AE4EF6A67}"/>
                </a:ext>
              </a:extLst>
            </p:cNvPr>
            <p:cNvSpPr/>
            <p:nvPr/>
          </p:nvSpPr>
          <p:spPr>
            <a:xfrm>
              <a:off x="0" y="0"/>
              <a:ext cx="1080008" cy="1080008"/>
            </a:xfrm>
            <a:custGeom>
              <a:avLst/>
              <a:gdLst/>
              <a:ahLst/>
              <a:cxnLst/>
              <a:rect l="l" t="t" r="r" b="b"/>
              <a:pathLst>
                <a:path w="1080008" h="1080008">
                  <a:moveTo>
                    <a:pt x="0" y="540004"/>
                  </a:moveTo>
                  <a:cubicBezTo>
                    <a:pt x="0" y="241808"/>
                    <a:pt x="241808" y="0"/>
                    <a:pt x="540004" y="0"/>
                  </a:cubicBezTo>
                  <a:cubicBezTo>
                    <a:pt x="838200" y="0"/>
                    <a:pt x="1080008" y="241808"/>
                    <a:pt x="1080008" y="540004"/>
                  </a:cubicBezTo>
                  <a:cubicBezTo>
                    <a:pt x="1080008" y="838200"/>
                    <a:pt x="838200" y="1080008"/>
                    <a:pt x="540004" y="1080008"/>
                  </a:cubicBezTo>
                  <a:cubicBezTo>
                    <a:pt x="241808" y="1080008"/>
                    <a:pt x="0" y="838200"/>
                    <a:pt x="0" y="540004"/>
                  </a:cubicBezTo>
                  <a:close/>
                </a:path>
              </a:pathLst>
            </a:custGeom>
            <a:solidFill>
              <a:srgbClr val="322D64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F02F384A-B95D-48DA-0F98-7CC096D9A6AF}"/>
              </a:ext>
            </a:extLst>
          </p:cNvPr>
          <p:cNvGrpSpPr/>
          <p:nvPr/>
        </p:nvGrpSpPr>
        <p:grpSpPr>
          <a:xfrm>
            <a:off x="712943" y="3512787"/>
            <a:ext cx="540000" cy="540000"/>
            <a:chOff x="985838" y="6019328"/>
            <a:chExt cx="810000" cy="810000"/>
          </a:xfrm>
        </p:grpSpPr>
        <p:grpSp>
          <p:nvGrpSpPr>
            <p:cNvPr id="27" name="Group 27">
              <a:extLst>
                <a:ext uri="{FF2B5EF4-FFF2-40B4-BE49-F238E27FC236}">
                  <a16:creationId xmlns:a16="http://schemas.microsoft.com/office/drawing/2014/main" id="{F7829FFE-3CEF-BFCA-A591-9DA45AE7156B}"/>
                </a:ext>
              </a:extLst>
            </p:cNvPr>
            <p:cNvGrpSpPr/>
            <p:nvPr/>
          </p:nvGrpSpPr>
          <p:grpSpPr>
            <a:xfrm>
              <a:off x="985838" y="6019328"/>
              <a:ext cx="810000" cy="810000"/>
              <a:chOff x="0" y="0"/>
              <a:chExt cx="1080000" cy="1080000"/>
            </a:xfrm>
          </p:grpSpPr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FFDCD794-F18D-0C23-4418-09F15C74ADFD}"/>
                  </a:ext>
                </a:extLst>
              </p:cNvPr>
              <p:cNvSpPr/>
              <p:nvPr/>
            </p:nvSpPr>
            <p:spPr>
              <a:xfrm>
                <a:off x="0" y="0"/>
                <a:ext cx="1080008" cy="1080008"/>
              </a:xfrm>
              <a:custGeom>
                <a:avLst/>
                <a:gdLst/>
                <a:ahLst/>
                <a:cxnLst/>
                <a:rect l="l" t="t" r="r" b="b"/>
                <a:pathLst>
                  <a:path w="1080008" h="1080008">
                    <a:moveTo>
                      <a:pt x="0" y="540004"/>
                    </a:moveTo>
                    <a:cubicBezTo>
                      <a:pt x="0" y="241808"/>
                      <a:pt x="241808" y="0"/>
                      <a:pt x="540004" y="0"/>
                    </a:cubicBezTo>
                    <a:cubicBezTo>
                      <a:pt x="838200" y="0"/>
                      <a:pt x="1080008" y="241808"/>
                      <a:pt x="1080008" y="540004"/>
                    </a:cubicBezTo>
                    <a:cubicBezTo>
                      <a:pt x="1080008" y="838200"/>
                      <a:pt x="838200" y="1080008"/>
                      <a:pt x="540004" y="1080008"/>
                    </a:cubicBezTo>
                    <a:cubicBezTo>
                      <a:pt x="241808" y="1080008"/>
                      <a:pt x="0" y="838200"/>
                      <a:pt x="0" y="540004"/>
                    </a:cubicBezTo>
                    <a:close/>
                  </a:path>
                </a:pathLst>
              </a:custGeom>
              <a:solidFill>
                <a:srgbClr val="322D64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E00D8B0-50ED-4F50-74F4-B12B08FA77AD}"/>
                </a:ext>
              </a:extLst>
            </p:cNvPr>
            <p:cNvSpPr/>
            <p:nvPr/>
          </p:nvSpPr>
          <p:spPr>
            <a:xfrm>
              <a:off x="1102248" y="6135738"/>
              <a:ext cx="577178" cy="577178"/>
            </a:xfrm>
            <a:custGeom>
              <a:avLst/>
              <a:gdLst/>
              <a:ahLst/>
              <a:cxnLst/>
              <a:rect l="l" t="t" r="r" b="b"/>
              <a:pathLst>
                <a:path w="577178" h="577178">
                  <a:moveTo>
                    <a:pt x="0" y="0"/>
                  </a:moveTo>
                  <a:lnTo>
                    <a:pt x="577178" y="0"/>
                  </a:lnTo>
                  <a:lnTo>
                    <a:pt x="577178" y="577178"/>
                  </a:lnTo>
                  <a:lnTo>
                    <a:pt x="0" y="577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2" name="Freeform 32">
            <a:extLst>
              <a:ext uri="{FF2B5EF4-FFF2-40B4-BE49-F238E27FC236}">
                <a16:creationId xmlns:a16="http://schemas.microsoft.com/office/drawing/2014/main" id="{EB4542A8-C171-1853-0D2D-45AD30353714}"/>
              </a:ext>
            </a:extLst>
          </p:cNvPr>
          <p:cNvSpPr/>
          <p:nvPr/>
        </p:nvSpPr>
        <p:spPr>
          <a:xfrm>
            <a:off x="748160" y="4993102"/>
            <a:ext cx="343958" cy="343958"/>
          </a:xfrm>
          <a:custGeom>
            <a:avLst/>
            <a:gdLst/>
            <a:ahLst/>
            <a:cxnLst/>
            <a:rect l="l" t="t" r="r" b="b"/>
            <a:pathLst>
              <a:path w="515937" h="515937">
                <a:moveTo>
                  <a:pt x="0" y="0"/>
                </a:moveTo>
                <a:lnTo>
                  <a:pt x="515938" y="0"/>
                </a:lnTo>
                <a:lnTo>
                  <a:pt x="515938" y="515936"/>
                </a:lnTo>
                <a:lnTo>
                  <a:pt x="0" y="5159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A25B371-3C8C-2B17-A900-21B0C73A9E2B}"/>
              </a:ext>
            </a:extLst>
          </p:cNvPr>
          <p:cNvGrpSpPr/>
          <p:nvPr/>
        </p:nvGrpSpPr>
        <p:grpSpPr>
          <a:xfrm>
            <a:off x="712943" y="2228187"/>
            <a:ext cx="540000" cy="540000"/>
            <a:chOff x="1076699" y="3718644"/>
            <a:chExt cx="810000" cy="810000"/>
          </a:xfrm>
        </p:grpSpPr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0EE178A2-6CA6-440D-E467-B76D94C1FE0A}"/>
                </a:ext>
              </a:extLst>
            </p:cNvPr>
            <p:cNvGrpSpPr/>
            <p:nvPr/>
          </p:nvGrpSpPr>
          <p:grpSpPr>
            <a:xfrm>
              <a:off x="1076699" y="3718644"/>
              <a:ext cx="810000" cy="810000"/>
              <a:chOff x="0" y="0"/>
              <a:chExt cx="1080000" cy="1080000"/>
            </a:xfrm>
          </p:grpSpPr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DABA21D4-F8AF-0805-D216-6B60ABC64F14}"/>
                  </a:ext>
                </a:extLst>
              </p:cNvPr>
              <p:cNvSpPr/>
              <p:nvPr/>
            </p:nvSpPr>
            <p:spPr>
              <a:xfrm>
                <a:off x="0" y="0"/>
                <a:ext cx="1080008" cy="1080008"/>
              </a:xfrm>
              <a:custGeom>
                <a:avLst/>
                <a:gdLst/>
                <a:ahLst/>
                <a:cxnLst/>
                <a:rect l="l" t="t" r="r" b="b"/>
                <a:pathLst>
                  <a:path w="1080008" h="1080008">
                    <a:moveTo>
                      <a:pt x="0" y="540004"/>
                    </a:moveTo>
                    <a:cubicBezTo>
                      <a:pt x="0" y="241808"/>
                      <a:pt x="241808" y="0"/>
                      <a:pt x="540004" y="0"/>
                    </a:cubicBezTo>
                    <a:cubicBezTo>
                      <a:pt x="838200" y="0"/>
                      <a:pt x="1080008" y="241808"/>
                      <a:pt x="1080008" y="540004"/>
                    </a:cubicBezTo>
                    <a:cubicBezTo>
                      <a:pt x="1080008" y="838200"/>
                      <a:pt x="838200" y="1080008"/>
                      <a:pt x="540004" y="1080008"/>
                    </a:cubicBezTo>
                    <a:cubicBezTo>
                      <a:pt x="241808" y="1080008"/>
                      <a:pt x="0" y="838200"/>
                      <a:pt x="0" y="540004"/>
                    </a:cubicBezTo>
                    <a:close/>
                  </a:path>
                </a:pathLst>
              </a:custGeom>
              <a:solidFill>
                <a:srgbClr val="322D64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A2D8777A-CD40-286A-A5B2-5A82C55405ED}"/>
                </a:ext>
              </a:extLst>
            </p:cNvPr>
            <p:cNvSpPr/>
            <p:nvPr/>
          </p:nvSpPr>
          <p:spPr>
            <a:xfrm>
              <a:off x="1180117" y="3751354"/>
              <a:ext cx="603165" cy="603165"/>
            </a:xfrm>
            <a:custGeom>
              <a:avLst/>
              <a:gdLst/>
              <a:ahLst/>
              <a:cxnLst/>
              <a:rect l="l" t="t" r="r" b="b"/>
              <a:pathLst>
                <a:path w="603165" h="603165">
                  <a:moveTo>
                    <a:pt x="0" y="0"/>
                  </a:moveTo>
                  <a:lnTo>
                    <a:pt x="603166" y="0"/>
                  </a:lnTo>
                  <a:lnTo>
                    <a:pt x="603166" y="603165"/>
                  </a:lnTo>
                  <a:lnTo>
                    <a:pt x="0" y="6031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4" name="Group 34">
            <a:extLst>
              <a:ext uri="{FF2B5EF4-FFF2-40B4-BE49-F238E27FC236}">
                <a16:creationId xmlns:a16="http://schemas.microsoft.com/office/drawing/2014/main" id="{DEB7D4A0-4F60-024D-2E6E-ADADB3532846}"/>
              </a:ext>
            </a:extLst>
          </p:cNvPr>
          <p:cNvGrpSpPr/>
          <p:nvPr/>
        </p:nvGrpSpPr>
        <p:grpSpPr>
          <a:xfrm rot="5400000">
            <a:off x="6655237" y="4011718"/>
            <a:ext cx="1060704" cy="542332"/>
            <a:chOff x="0" y="0"/>
            <a:chExt cx="2121408" cy="1084664"/>
          </a:xfrm>
        </p:grpSpPr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EA92ED44-9895-09BE-F709-DC153D9D95F0}"/>
                </a:ext>
              </a:extLst>
            </p:cNvPr>
            <p:cNvSpPr/>
            <p:nvPr/>
          </p:nvSpPr>
          <p:spPr>
            <a:xfrm>
              <a:off x="0" y="0"/>
              <a:ext cx="2121408" cy="1084673"/>
            </a:xfrm>
            <a:custGeom>
              <a:avLst/>
              <a:gdLst/>
              <a:ahLst/>
              <a:cxnLst/>
              <a:rect l="l" t="t" r="r" b="b"/>
              <a:pathLst>
                <a:path w="2121408" h="1084673">
                  <a:moveTo>
                    <a:pt x="0" y="1084673"/>
                  </a:moveTo>
                  <a:lnTo>
                    <a:pt x="1060704" y="0"/>
                  </a:lnTo>
                  <a:lnTo>
                    <a:pt x="2121408" y="1084673"/>
                  </a:lnTo>
                  <a:close/>
                </a:path>
              </a:pathLst>
            </a:custGeom>
            <a:solidFill>
              <a:srgbClr val="FF0054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44" name="Group 16">
            <a:extLst>
              <a:ext uri="{FF2B5EF4-FFF2-40B4-BE49-F238E27FC236}">
                <a16:creationId xmlns:a16="http://schemas.microsoft.com/office/drawing/2014/main" id="{0CDAE797-2F22-259A-5211-B843DE6558DE}"/>
              </a:ext>
            </a:extLst>
          </p:cNvPr>
          <p:cNvGrpSpPr/>
          <p:nvPr/>
        </p:nvGrpSpPr>
        <p:grpSpPr>
          <a:xfrm>
            <a:off x="6800611" y="2201553"/>
            <a:ext cx="5391389" cy="4154848"/>
            <a:chOff x="0" y="0"/>
            <a:chExt cx="10782778" cy="8448035"/>
          </a:xfrm>
        </p:grpSpPr>
        <p:sp>
          <p:nvSpPr>
            <p:cNvPr id="45" name="Freeform 17">
              <a:extLst>
                <a:ext uri="{FF2B5EF4-FFF2-40B4-BE49-F238E27FC236}">
                  <a16:creationId xmlns:a16="http://schemas.microsoft.com/office/drawing/2014/main" id="{9DFB5D36-86AF-BC4E-C3F5-9E87924BC654}"/>
                </a:ext>
              </a:extLst>
            </p:cNvPr>
            <p:cNvSpPr/>
            <p:nvPr/>
          </p:nvSpPr>
          <p:spPr>
            <a:xfrm>
              <a:off x="0" y="0"/>
              <a:ext cx="10083696" cy="1384994"/>
            </a:xfrm>
            <a:custGeom>
              <a:avLst/>
              <a:gdLst/>
              <a:ahLst/>
              <a:cxnLst/>
              <a:rect l="l" t="t" r="r" b="b"/>
              <a:pathLst>
                <a:path w="10083696" h="1384994">
                  <a:moveTo>
                    <a:pt x="0" y="0"/>
                  </a:moveTo>
                  <a:lnTo>
                    <a:pt x="10083696" y="0"/>
                  </a:lnTo>
                  <a:lnTo>
                    <a:pt x="10083696" y="1384994"/>
                  </a:lnTo>
                  <a:lnTo>
                    <a:pt x="0" y="138499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TextBox 18">
              <a:extLst>
                <a:ext uri="{FF2B5EF4-FFF2-40B4-BE49-F238E27FC236}">
                  <a16:creationId xmlns:a16="http://schemas.microsoft.com/office/drawing/2014/main" id="{8B464156-A195-B414-0500-3AA69CC3C4DE}"/>
                </a:ext>
              </a:extLst>
            </p:cNvPr>
            <p:cNvSpPr txBox="1"/>
            <p:nvPr/>
          </p:nvSpPr>
          <p:spPr>
            <a:xfrm>
              <a:off x="699082" y="6509074"/>
              <a:ext cx="10083696" cy="193896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67" b="0" i="0" u="none" strike="noStrike" kern="1200" cap="none" spc="0" normalizeH="0" baseline="0" noProof="0" dirty="0">
                  <a:ln>
                    <a:noFill/>
                  </a:ln>
                  <a:solidFill>
                    <a:srgbClr val="196B24">
                      <a:lumMod val="50000"/>
                    </a:srgbClr>
                  </a:solidFill>
                  <a:effectLst/>
                  <a:uLnTx/>
                  <a:uFillTx/>
                  <a:latin typeface="Arial Bold"/>
                  <a:ea typeface="Arial Bold"/>
                  <a:cs typeface="Arial Bold"/>
                  <a:sym typeface="Arial Bold"/>
                </a:rPr>
                <a:t>In France, </a:t>
              </a:r>
              <a:r>
                <a:rPr kumimoji="0" lang="en-GB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196B24">
                      <a:lumMod val="50000"/>
                    </a:srgbClr>
                  </a:solidFill>
                  <a:effectLst/>
                  <a:uLnTx/>
                  <a:uFillTx/>
                  <a:latin typeface="Arial Bold"/>
                  <a:ea typeface="Arial Bold"/>
                  <a:cs typeface="Arial Bold"/>
                  <a:sym typeface="Arial Bold"/>
                </a:rPr>
                <a:t>70% of energy is carbon-based</a:t>
              </a:r>
              <a:r>
                <a:rPr kumimoji="0" lang="en-GB" sz="1867" b="0" i="0" u="none" strike="noStrike" kern="1200" cap="none" spc="0" normalizeH="0" baseline="0" noProof="0" dirty="0">
                  <a:ln>
                    <a:noFill/>
                  </a:ln>
                  <a:solidFill>
                    <a:srgbClr val="196B24">
                      <a:lumMod val="50000"/>
                    </a:srgbClr>
                  </a:solidFill>
                  <a:effectLst/>
                  <a:uLnTx/>
                  <a:uFillTx/>
                  <a:latin typeface="Arial Bold"/>
                  <a:ea typeface="Arial Bold"/>
                  <a:cs typeface="Arial Bold"/>
                  <a:sym typeface="Arial Bold"/>
                </a:rPr>
                <a:t>.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196B24">
                      <a:lumMod val="50000"/>
                    </a:srgbClr>
                  </a:solidFill>
                  <a:effectLst/>
                  <a:uLnTx/>
                  <a:uFillTx/>
                  <a:latin typeface="Arial Bold"/>
                  <a:ea typeface="Arial Bold"/>
                  <a:cs typeface="Arial Bold"/>
                  <a:sym typeface="Arial Bold"/>
                </a:rPr>
                <a:t>47% </a:t>
              </a:r>
              <a:r>
                <a:rPr kumimoji="0" lang="en-GB" sz="1867" b="0" i="0" u="none" strike="noStrike" kern="1200" cap="none" spc="0" normalizeH="0" baseline="0" noProof="0" dirty="0">
                  <a:ln>
                    <a:noFill/>
                  </a:ln>
                  <a:solidFill>
                    <a:srgbClr val="196B24">
                      <a:lumMod val="50000"/>
                    </a:srgbClr>
                  </a:solidFill>
                  <a:effectLst/>
                  <a:uLnTx/>
                  <a:uFillTx/>
                  <a:latin typeface="Arial Bold"/>
                  <a:ea typeface="Arial Bold"/>
                  <a:cs typeface="Arial Bold"/>
                  <a:sym typeface="Arial Bold"/>
                </a:rPr>
                <a:t>of energy is used to </a:t>
              </a:r>
              <a:r>
                <a:rPr kumimoji="0" lang="en-GB" sz="1867" b="1" i="0" u="none" strike="noStrike" kern="1200" cap="none" spc="0" normalizeH="0" baseline="0" noProof="0" dirty="0">
                  <a:ln>
                    <a:noFill/>
                  </a:ln>
                  <a:solidFill>
                    <a:srgbClr val="196B24">
                      <a:lumMod val="50000"/>
                    </a:srgbClr>
                  </a:solidFill>
                  <a:effectLst/>
                  <a:uLnTx/>
                  <a:uFillTx/>
                  <a:latin typeface="Arial Bold"/>
                  <a:ea typeface="Arial Bold"/>
                  <a:cs typeface="Arial Bold"/>
                  <a:sym typeface="Arial Bold"/>
                </a:rPr>
                <a:t>produce heat.</a:t>
              </a:r>
              <a:endPara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196B24">
                    <a:lumMod val="50000"/>
                  </a:srgb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795406CC-7311-C2C2-FAB6-56F370C47E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7226" y="1204681"/>
            <a:ext cx="11993331" cy="1184661"/>
          </a:xfrm>
        </p:spPr>
        <p:txBody>
          <a:bodyPr/>
          <a:lstStyle/>
          <a:p>
            <a:r>
              <a:rPr lang="en-GB" sz="3600" dirty="0">
                <a:solidFill>
                  <a:srgbClr val="322D64"/>
                </a:solidFill>
                <a:latin typeface="Arial Bold" panose="020B0604020202020204" charset="0"/>
                <a:ea typeface="Montserrat Bold"/>
                <a:cs typeface="Montserrat Bold"/>
                <a:sym typeface="Montserrat Bold"/>
              </a:rPr>
              <a:t>A threefold challenge</a:t>
            </a:r>
          </a:p>
          <a:p>
            <a:endParaRPr lang="en-GB" noProof="0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060A11D-021E-2778-BF92-71496FC0BF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0811" y="446720"/>
            <a:ext cx="4667860" cy="746871"/>
          </a:xfrm>
        </p:spPr>
        <p:txBody>
          <a:bodyPr/>
          <a:lstStyle/>
          <a:p>
            <a:r>
              <a:rPr lang="en-GB" sz="2400" b="1" dirty="0">
                <a:solidFill>
                  <a:srgbClr val="D02D55"/>
                </a:solidFill>
                <a:latin typeface="Arial Bold" panose="020B0604020202020204" charset="0"/>
                <a:sym typeface="Montserrat Bold"/>
              </a:rPr>
              <a:t>The issues</a:t>
            </a:r>
          </a:p>
          <a:p>
            <a:endParaRPr lang="en-GB" noProof="0" dirty="0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8337F174-E5A5-7467-9FB5-A4A919A48C37}"/>
              </a:ext>
            </a:extLst>
          </p:cNvPr>
          <p:cNvCxnSpPr>
            <a:cxnSpLocks/>
          </p:cNvCxnSpPr>
          <p:nvPr/>
        </p:nvCxnSpPr>
        <p:spPr>
          <a:xfrm>
            <a:off x="498750" y="6288479"/>
            <a:ext cx="1128087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63A694B-3906-8A17-E421-13A75E3A8533}"/>
              </a:ext>
            </a:extLst>
          </p:cNvPr>
          <p:cNvCxnSpPr>
            <a:cxnSpLocks/>
          </p:cNvCxnSpPr>
          <p:nvPr/>
        </p:nvCxnSpPr>
        <p:spPr>
          <a:xfrm>
            <a:off x="1626836" y="6288479"/>
            <a:ext cx="451346" cy="0"/>
          </a:xfrm>
          <a:prstGeom prst="line">
            <a:avLst/>
          </a:prstGeom>
          <a:ln w="57150">
            <a:solidFill>
              <a:srgbClr val="E7305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texte 19">
            <a:extLst>
              <a:ext uri="{FF2B5EF4-FFF2-40B4-BE49-F238E27FC236}">
                <a16:creationId xmlns:a16="http://schemas.microsoft.com/office/drawing/2014/main" id="{F0817664-D542-2A8C-D1C8-C277412F095B}"/>
              </a:ext>
            </a:extLst>
          </p:cNvPr>
          <p:cNvSpPr txBox="1">
            <a:spLocks/>
          </p:cNvSpPr>
          <p:nvPr/>
        </p:nvSpPr>
        <p:spPr>
          <a:xfrm>
            <a:off x="410793" y="6437261"/>
            <a:ext cx="6022735" cy="2195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rgbClr val="201F37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CONFIDENTIEL OTRERA - 2026</a:t>
            </a:r>
          </a:p>
        </p:txBody>
      </p:sp>
      <p:grpSp>
        <p:nvGrpSpPr>
          <p:cNvPr id="36" name="Group 71">
            <a:extLst>
              <a:ext uri="{FF2B5EF4-FFF2-40B4-BE49-F238E27FC236}">
                <a16:creationId xmlns:a16="http://schemas.microsoft.com/office/drawing/2014/main" id="{DEA11ED0-3D61-F02C-D6CB-3DEE625701E3}"/>
              </a:ext>
            </a:extLst>
          </p:cNvPr>
          <p:cNvGrpSpPr/>
          <p:nvPr/>
        </p:nvGrpSpPr>
        <p:grpSpPr>
          <a:xfrm>
            <a:off x="10227521" y="6210174"/>
            <a:ext cx="1359642" cy="344277"/>
            <a:chOff x="0" y="0"/>
            <a:chExt cx="2522931" cy="711987"/>
          </a:xfrm>
        </p:grpSpPr>
        <p:sp>
          <p:nvSpPr>
            <p:cNvPr id="37" name="Freeform 72" descr="Une image contenant Police, Graphique, logo, conception  Description générée automatiquement">
              <a:extLst>
                <a:ext uri="{FF2B5EF4-FFF2-40B4-BE49-F238E27FC236}">
                  <a16:creationId xmlns:a16="http://schemas.microsoft.com/office/drawing/2014/main" id="{3091D4CD-7609-9FE9-7D42-CD802C723005}"/>
                </a:ext>
              </a:extLst>
            </p:cNvPr>
            <p:cNvSpPr/>
            <p:nvPr/>
          </p:nvSpPr>
          <p:spPr>
            <a:xfrm>
              <a:off x="0" y="0"/>
              <a:ext cx="2522982" cy="711962"/>
            </a:xfrm>
            <a:custGeom>
              <a:avLst/>
              <a:gdLst/>
              <a:ahLst/>
              <a:cxnLst/>
              <a:rect l="l" t="t" r="r" b="b"/>
              <a:pathLst>
                <a:path w="2522982" h="711962">
                  <a:moveTo>
                    <a:pt x="0" y="0"/>
                  </a:moveTo>
                  <a:lnTo>
                    <a:pt x="2522982" y="0"/>
                  </a:lnTo>
                  <a:lnTo>
                    <a:pt x="2522982" y="711962"/>
                  </a:lnTo>
                  <a:lnTo>
                    <a:pt x="0" y="711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-3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92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79798" y="476711"/>
            <a:ext cx="302631" cy="462223"/>
            <a:chOff x="0" y="0"/>
            <a:chExt cx="605262" cy="9244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5282" cy="924433"/>
            </a:xfrm>
            <a:custGeom>
              <a:avLst/>
              <a:gdLst/>
              <a:ahLst/>
              <a:cxnLst/>
              <a:rect l="l" t="t" r="r" b="b"/>
              <a:pathLst>
                <a:path w="605282" h="924433">
                  <a:moveTo>
                    <a:pt x="302641" y="0"/>
                  </a:moveTo>
                  <a:cubicBezTo>
                    <a:pt x="469773" y="0"/>
                    <a:pt x="605282" y="135509"/>
                    <a:pt x="605282" y="302641"/>
                  </a:cubicBezTo>
                  <a:lnTo>
                    <a:pt x="605282" y="924433"/>
                  </a:lnTo>
                  <a:lnTo>
                    <a:pt x="0" y="924433"/>
                  </a:lnTo>
                  <a:lnTo>
                    <a:pt x="0" y="302641"/>
                  </a:lnTo>
                  <a:cubicBezTo>
                    <a:pt x="0" y="135509"/>
                    <a:pt x="135509" y="0"/>
                    <a:pt x="302641" y="0"/>
                  </a:cubicBezTo>
                  <a:close/>
                </a:path>
              </a:pathLst>
            </a:custGeom>
            <a:solidFill>
              <a:srgbClr val="FF0154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57226" y="576263"/>
            <a:ext cx="11030315" cy="73808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154"/>
              </a:solidFill>
              <a:effectLst/>
              <a:uLnTx/>
              <a:uFillTx/>
              <a:latin typeface="Arial Bold" panose="020B0604020202020204" charset="0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657226" y="1419664"/>
            <a:ext cx="11030315" cy="2800350"/>
          </a:xfrm>
          <a:custGeom>
            <a:avLst/>
            <a:gdLst/>
            <a:ahLst/>
            <a:cxnLst/>
            <a:rect l="l" t="t" r="r" b="b"/>
            <a:pathLst>
              <a:path w="22060630" h="5600700">
                <a:moveTo>
                  <a:pt x="0" y="0"/>
                </a:moveTo>
                <a:lnTo>
                  <a:pt x="22060630" y="0"/>
                </a:lnTo>
                <a:lnTo>
                  <a:pt x="22060630" y="5600700"/>
                </a:lnTo>
                <a:lnTo>
                  <a:pt x="0" y="56007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4" name="Group 34"/>
          <p:cNvGrpSpPr/>
          <p:nvPr/>
        </p:nvGrpSpPr>
        <p:grpSpPr>
          <a:xfrm rot="5400000">
            <a:off x="631026" y="3611161"/>
            <a:ext cx="1060704" cy="542332"/>
            <a:chOff x="0" y="0"/>
            <a:chExt cx="2121408" cy="108466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121408" cy="1084673"/>
            </a:xfrm>
            <a:custGeom>
              <a:avLst/>
              <a:gdLst/>
              <a:ahLst/>
              <a:cxnLst/>
              <a:rect l="l" t="t" r="r" b="b"/>
              <a:pathLst>
                <a:path w="2121408" h="1084673">
                  <a:moveTo>
                    <a:pt x="0" y="1084673"/>
                  </a:moveTo>
                  <a:lnTo>
                    <a:pt x="1060704" y="0"/>
                  </a:lnTo>
                  <a:lnTo>
                    <a:pt x="2121408" y="1084673"/>
                  </a:lnTo>
                  <a:close/>
                </a:path>
              </a:pathLst>
            </a:custGeom>
            <a:solidFill>
              <a:srgbClr val="FF0054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665530" y="2515517"/>
            <a:ext cx="9938049" cy="3229091"/>
            <a:chOff x="-324065" y="-934618"/>
            <a:chExt cx="6880525" cy="645818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508824" cy="5523564"/>
            </a:xfrm>
            <a:custGeom>
              <a:avLst/>
              <a:gdLst/>
              <a:ahLst/>
              <a:cxnLst/>
              <a:rect l="l" t="t" r="r" b="b"/>
              <a:pathLst>
                <a:path w="6508824" h="5523564">
                  <a:moveTo>
                    <a:pt x="0" y="0"/>
                  </a:moveTo>
                  <a:lnTo>
                    <a:pt x="6508824" y="0"/>
                  </a:lnTo>
                  <a:lnTo>
                    <a:pt x="6508824" y="5523564"/>
                  </a:lnTo>
                  <a:lnTo>
                    <a:pt x="0" y="55235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-324065" y="-934618"/>
              <a:ext cx="6880525" cy="560929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381038" marR="0" lvl="0" indent="-38103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Autonomy : Full utilization of Uranium-238 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stored in France, a product of the enrichment of natural uranium used in EDF reactors.</a:t>
              </a:r>
            </a:p>
            <a:p>
              <a:pPr marL="381038" marR="0" lvl="0" indent="-38103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381038" marR="0" lvl="0" indent="-38103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Next Gen 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: Optimized resource management for </a:t>
              </a: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over a millennium.</a:t>
              </a:r>
            </a:p>
            <a:p>
              <a:pPr marL="381038" marR="0" lvl="0" indent="-38103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  <a:p>
              <a:pPr marL="381038" marR="0" lvl="0" indent="-38103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Independence : 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Strengthening energy independence by </a:t>
              </a: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eliminating the need for access to uranium mines.</a:t>
              </a: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18620" y="1987611"/>
            <a:ext cx="9341402" cy="786369"/>
            <a:chOff x="0" y="-944873"/>
            <a:chExt cx="4960226" cy="157273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4897392" cy="627864"/>
            </a:xfrm>
            <a:custGeom>
              <a:avLst/>
              <a:gdLst/>
              <a:ahLst/>
              <a:cxnLst/>
              <a:rect l="l" t="t" r="r" b="b"/>
              <a:pathLst>
                <a:path w="4897392" h="627864">
                  <a:moveTo>
                    <a:pt x="0" y="0"/>
                  </a:moveTo>
                  <a:lnTo>
                    <a:pt x="4897392" y="0"/>
                  </a:lnTo>
                  <a:lnTo>
                    <a:pt x="4897392" y="627864"/>
                  </a:lnTo>
                  <a:lnTo>
                    <a:pt x="0" y="6278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2834" y="-944873"/>
              <a:ext cx="4897392" cy="73423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marR="0" lvl="0" indent="0" algn="ctr" defTabSz="914400" rtl="0" eaLnBrk="1" fontAlgn="auto" latinLnBrk="0" hangingPunct="1">
                <a:lnSpc>
                  <a:spcPts val="172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322D64"/>
                </a:solidFill>
                <a:effectLst/>
                <a:uLnTx/>
                <a:uFillTx/>
                <a:latin typeface="Arial Bold" panose="020B0604020202020204" charset="0"/>
                <a:ea typeface="Montserrat Bold"/>
                <a:cs typeface="Montserrat Bold"/>
                <a:sym typeface="Montserrat Bold"/>
              </a:endParaRPr>
            </a:p>
          </p:txBody>
        </p:sp>
      </p:grp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6DB033A-C4DE-A6E2-75BE-AA4AA6FC9F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1032" y="1115840"/>
            <a:ext cx="10929938" cy="861267"/>
          </a:xfrm>
        </p:spPr>
        <p:txBody>
          <a:bodyPr>
            <a:normAutofit fontScale="92500"/>
          </a:bodyPr>
          <a:lstStyle/>
          <a:p>
            <a:r>
              <a:rPr lang="en-GB" sz="3600" dirty="0">
                <a:solidFill>
                  <a:srgbClr val="322D64"/>
                </a:solidFill>
                <a:latin typeface="Arial" panose="020B0604020202020204" pitchFamily="34" charset="0"/>
                <a:ea typeface="Montserrat Bold"/>
                <a:cs typeface="Montserrat Bold"/>
                <a:sym typeface="Montserrat Bold"/>
              </a:rPr>
              <a:t>The solution: </a:t>
            </a:r>
            <a:r>
              <a:rPr lang="en-GB" sz="3600" dirty="0">
                <a:solidFill>
                  <a:srgbClr val="322D64"/>
                </a:solidFill>
                <a:latin typeface="Arial" panose="020B0604020202020204" pitchFamily="34" charset="0"/>
                <a:sym typeface="Montserrat Bold"/>
              </a:rPr>
              <a:t>Sodium </a:t>
            </a:r>
            <a:r>
              <a:rPr lang="en-GB" sz="3600" dirty="0">
                <a:solidFill>
                  <a:srgbClr val="322D64"/>
                </a:solidFill>
                <a:latin typeface="Arial" panose="020B0604020202020204" pitchFamily="34" charset="0"/>
                <a:sym typeface="Arial"/>
              </a:rPr>
              <a:t>Fast Neutron Reactors (SFR)</a:t>
            </a:r>
          </a:p>
          <a:p>
            <a:endParaRPr lang="en-GB" sz="3600" dirty="0">
              <a:solidFill>
                <a:srgbClr val="322D64"/>
              </a:solidFill>
              <a:latin typeface="Arial Bold" panose="020B0604020202020204" charset="0"/>
            </a:endParaRP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F2EC31C6-7AC8-5F88-EAF3-27DA3B457A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7226" y="516536"/>
            <a:ext cx="4572746" cy="746871"/>
          </a:xfrm>
        </p:spPr>
        <p:txBody>
          <a:bodyPr/>
          <a:lstStyle/>
          <a:p>
            <a:r>
              <a:rPr lang="en-GB" sz="2400" b="1" dirty="0">
                <a:latin typeface="Arial Bold" panose="020B0604020202020204" charset="0"/>
                <a:sym typeface="Montserrat Bold"/>
              </a:rPr>
              <a:t>The technology</a:t>
            </a:r>
          </a:p>
          <a:p>
            <a:endParaRPr lang="en-GB" noProof="0" dirty="0"/>
          </a:p>
        </p:txBody>
      </p:sp>
      <p:sp>
        <p:nvSpPr>
          <p:cNvPr id="4" name="Espace réservé du texte 19">
            <a:extLst>
              <a:ext uri="{FF2B5EF4-FFF2-40B4-BE49-F238E27FC236}">
                <a16:creationId xmlns:a16="http://schemas.microsoft.com/office/drawing/2014/main" id="{CA68CE1B-8E4B-4F37-1BA8-B6B3331D1141}"/>
              </a:ext>
            </a:extLst>
          </p:cNvPr>
          <p:cNvSpPr txBox="1">
            <a:spLocks/>
          </p:cNvSpPr>
          <p:nvPr/>
        </p:nvSpPr>
        <p:spPr>
          <a:xfrm>
            <a:off x="410793" y="6437261"/>
            <a:ext cx="6022735" cy="2195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rgbClr val="201F37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CONFIDENTIEL OTRERA - 2026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re 1">
            <a:extLst>
              <a:ext uri="{FF2B5EF4-FFF2-40B4-BE49-F238E27FC236}">
                <a16:creationId xmlns:a16="http://schemas.microsoft.com/office/drawing/2014/main" id="{36743591-4D81-E577-F150-B28C2C444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3499" y="570332"/>
            <a:ext cx="6985003" cy="1325563"/>
          </a:xfrm>
        </p:spPr>
        <p:txBody>
          <a:bodyPr>
            <a:normAutofit/>
          </a:bodyPr>
          <a:lstStyle/>
          <a:p>
            <a:pPr algn="ctr"/>
            <a:r>
              <a:rPr lang="en-US" sz="3500" dirty="0">
                <a:solidFill>
                  <a:srgbClr val="201F37"/>
                </a:solidFill>
                <a:latin typeface="Inter" panose="02000503000000020004" pitchFamily="2" charset="0"/>
                <a:ea typeface="Inter" panose="02000503000000020004" pitchFamily="2" charset="0"/>
              </a:rPr>
              <a:t>We are the result of a </a:t>
            </a:r>
            <a:r>
              <a:rPr lang="en-US" sz="3500" dirty="0">
                <a:solidFill>
                  <a:srgbClr val="201F37"/>
                </a:solidFill>
              </a:rPr>
              <a:t>necessary</a:t>
            </a:r>
            <a:r>
              <a:rPr lang="en-US" sz="3500" dirty="0">
                <a:solidFill>
                  <a:srgbClr val="201F37"/>
                </a:solidFill>
                <a:latin typeface="Inter" panose="02000503000000020004" pitchFamily="2" charset="0"/>
                <a:ea typeface="Inter" panose="02000503000000020004" pitchFamily="2" charset="0"/>
              </a:rPr>
              <a:t> paradigm shift.</a:t>
            </a:r>
            <a:endParaRPr lang="fr-FR" sz="3500" dirty="0">
              <a:solidFill>
                <a:srgbClr val="201F37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F3B50F6E-4BFB-207D-92A3-29B3B715C2DB}"/>
              </a:ext>
            </a:extLst>
          </p:cNvPr>
          <p:cNvCxnSpPr>
            <a:cxnSpLocks/>
          </p:cNvCxnSpPr>
          <p:nvPr/>
        </p:nvCxnSpPr>
        <p:spPr>
          <a:xfrm>
            <a:off x="75387" y="2690177"/>
            <a:ext cx="9406465" cy="0"/>
          </a:xfrm>
          <a:prstGeom prst="line">
            <a:avLst/>
          </a:prstGeom>
          <a:ln w="12700" cap="rnd">
            <a:solidFill>
              <a:srgbClr val="201F37">
                <a:alpha val="19510"/>
              </a:srgbClr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30BFB1ED-59A9-1232-E28D-51B053204A33}"/>
              </a:ext>
            </a:extLst>
          </p:cNvPr>
          <p:cNvGrpSpPr/>
          <p:nvPr/>
        </p:nvGrpSpPr>
        <p:grpSpPr>
          <a:xfrm>
            <a:off x="149841" y="2368976"/>
            <a:ext cx="1562036" cy="3140613"/>
            <a:chOff x="534850" y="2379136"/>
            <a:chExt cx="1693799" cy="3248205"/>
          </a:xfrm>
        </p:grpSpPr>
        <p:sp>
          <p:nvSpPr>
            <p:cNvPr id="71" name="Freeform 5">
              <a:extLst>
                <a:ext uri="{FF2B5EF4-FFF2-40B4-BE49-F238E27FC236}">
                  <a16:creationId xmlns:a16="http://schemas.microsoft.com/office/drawing/2014/main" id="{BEE1146C-0312-0B83-8184-BE025F059C48}"/>
                </a:ext>
              </a:extLst>
            </p:cNvPr>
            <p:cNvSpPr/>
            <p:nvPr/>
          </p:nvSpPr>
          <p:spPr>
            <a:xfrm>
              <a:off x="534850" y="3350816"/>
              <a:ext cx="1693799" cy="1753478"/>
            </a:xfrm>
            <a:prstGeom prst="roundRect">
              <a:avLst>
                <a:gd name="adj" fmla="val 2871"/>
              </a:avLst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t="-36669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TextBox 52">
              <a:extLst>
                <a:ext uri="{FF2B5EF4-FFF2-40B4-BE49-F238E27FC236}">
                  <a16:creationId xmlns:a16="http://schemas.microsoft.com/office/drawing/2014/main" id="{848EDF56-3BD9-05C0-B4C1-3EA37B738A98}"/>
                </a:ext>
              </a:extLst>
            </p:cNvPr>
            <p:cNvSpPr txBox="1"/>
            <p:nvPr/>
          </p:nvSpPr>
          <p:spPr>
            <a:xfrm>
              <a:off x="711556" y="2379136"/>
              <a:ext cx="1269931" cy="21221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-1" normalizeH="0" baseline="0" noProof="0" dirty="0">
                  <a:ln>
                    <a:noFill/>
                  </a:ln>
                  <a:solidFill>
                    <a:srgbClr val="201F37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 Bold"/>
                  <a:sym typeface="Montserrat Bold"/>
                </a:rPr>
                <a:t>1967 – 1978</a:t>
              </a:r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9574CBA4-DFBB-52EE-9CA5-FDC22C4A3385}"/>
                </a:ext>
              </a:extLst>
            </p:cNvPr>
            <p:cNvSpPr/>
            <p:nvPr/>
          </p:nvSpPr>
          <p:spPr>
            <a:xfrm>
              <a:off x="1335909" y="2654734"/>
              <a:ext cx="107367" cy="107367"/>
            </a:xfrm>
            <a:prstGeom prst="ellipse">
              <a:avLst/>
            </a:prstGeom>
            <a:solidFill>
              <a:srgbClr val="201F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TextBox 52">
              <a:extLst>
                <a:ext uri="{FF2B5EF4-FFF2-40B4-BE49-F238E27FC236}">
                  <a16:creationId xmlns:a16="http://schemas.microsoft.com/office/drawing/2014/main" id="{FCDB37C0-7E0E-EBBA-77F7-4A1BFD6527A5}"/>
                </a:ext>
              </a:extLst>
            </p:cNvPr>
            <p:cNvSpPr txBox="1"/>
            <p:nvPr/>
          </p:nvSpPr>
          <p:spPr>
            <a:xfrm>
              <a:off x="768268" y="3006120"/>
              <a:ext cx="1296812" cy="2051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-1" normalizeH="0" baseline="0" noProof="0" dirty="0">
                  <a:ln>
                    <a:noFill/>
                  </a:ln>
                  <a:solidFill>
                    <a:srgbClr val="E73056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 Bold"/>
                  <a:sym typeface="Montserrat Bold"/>
                </a:rPr>
                <a:t>RAPSODIE</a:t>
              </a:r>
            </a:p>
          </p:txBody>
        </p:sp>
        <p:sp>
          <p:nvSpPr>
            <p:cNvPr id="85" name="Rectangle : coins arrondis 84">
              <a:extLst>
                <a:ext uri="{FF2B5EF4-FFF2-40B4-BE49-F238E27FC236}">
                  <a16:creationId xmlns:a16="http://schemas.microsoft.com/office/drawing/2014/main" id="{A73E3DB4-FE7C-2C24-DFFF-CD5C3E695DCE}"/>
                </a:ext>
              </a:extLst>
            </p:cNvPr>
            <p:cNvSpPr/>
            <p:nvPr/>
          </p:nvSpPr>
          <p:spPr>
            <a:xfrm>
              <a:off x="701200" y="5241261"/>
              <a:ext cx="1414301" cy="386080"/>
            </a:xfrm>
            <a:prstGeom prst="roundRect">
              <a:avLst>
                <a:gd name="adj" fmla="val 50000"/>
              </a:avLst>
            </a:prstGeom>
            <a:solidFill>
              <a:srgbClr val="E730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TextBox 52">
              <a:extLst>
                <a:ext uri="{FF2B5EF4-FFF2-40B4-BE49-F238E27FC236}">
                  <a16:creationId xmlns:a16="http://schemas.microsoft.com/office/drawing/2014/main" id="{1EDAA35F-5A09-42B3-F6EE-EF0AFF46066A}"/>
                </a:ext>
              </a:extLst>
            </p:cNvPr>
            <p:cNvSpPr txBox="1"/>
            <p:nvPr/>
          </p:nvSpPr>
          <p:spPr>
            <a:xfrm>
              <a:off x="839220" y="5331888"/>
              <a:ext cx="1099381" cy="2436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91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1200" cap="none" spc="-1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Montserrat Bold"/>
                  <a:sym typeface="Montserrat Bold"/>
                </a:rPr>
                <a:t>40 </a:t>
              </a:r>
              <a:r>
                <a:rPr kumimoji="0" lang="en-US" sz="1700" b="0" i="0" u="none" strike="noStrike" kern="1200" cap="none" spc="-1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Montserrat Bold"/>
                  <a:sym typeface="Montserrat Bold"/>
                </a:rPr>
                <a:t>MWth</a:t>
              </a:r>
              <a:endParaRPr kumimoji="0" lang="en-US" sz="1700" b="0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Montserrat Bold"/>
                <a:sym typeface="Montserrat Bold"/>
              </a:endParaRPr>
            </a:p>
          </p:txBody>
        </p:sp>
      </p:grp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3FB02CCF-BBA3-61CE-84AE-B5B20630557A}"/>
              </a:ext>
            </a:extLst>
          </p:cNvPr>
          <p:cNvGrpSpPr/>
          <p:nvPr/>
        </p:nvGrpSpPr>
        <p:grpSpPr>
          <a:xfrm>
            <a:off x="2342208" y="2368976"/>
            <a:ext cx="1562036" cy="3135673"/>
            <a:chOff x="2727217" y="2379136"/>
            <a:chExt cx="1693799" cy="3243096"/>
          </a:xfrm>
        </p:grpSpPr>
        <p:sp>
          <p:nvSpPr>
            <p:cNvPr id="88" name="Freeform 51">
              <a:extLst>
                <a:ext uri="{FF2B5EF4-FFF2-40B4-BE49-F238E27FC236}">
                  <a16:creationId xmlns:a16="http://schemas.microsoft.com/office/drawing/2014/main" id="{0153E9BD-D87C-3338-7683-C53A2730B029}"/>
                </a:ext>
              </a:extLst>
            </p:cNvPr>
            <p:cNvSpPr/>
            <p:nvPr/>
          </p:nvSpPr>
          <p:spPr>
            <a:xfrm>
              <a:off x="2727217" y="3322459"/>
              <a:ext cx="1693799" cy="1790186"/>
            </a:xfrm>
            <a:prstGeom prst="roundRect">
              <a:avLst>
                <a:gd name="adj" fmla="val 2871"/>
              </a:avLst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t="-27617" b="-6250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TextBox 54">
              <a:extLst>
                <a:ext uri="{FF2B5EF4-FFF2-40B4-BE49-F238E27FC236}">
                  <a16:creationId xmlns:a16="http://schemas.microsoft.com/office/drawing/2014/main" id="{2AC8E076-7388-D00E-EE46-383C96933B5A}"/>
                </a:ext>
              </a:extLst>
            </p:cNvPr>
            <p:cNvSpPr txBox="1"/>
            <p:nvPr/>
          </p:nvSpPr>
          <p:spPr>
            <a:xfrm>
              <a:off x="2890647" y="2379136"/>
              <a:ext cx="1392126" cy="2188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-1" normalizeH="0" baseline="0" noProof="0" dirty="0">
                  <a:ln>
                    <a:noFill/>
                  </a:ln>
                  <a:solidFill>
                    <a:srgbClr val="201F37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 Bold"/>
                  <a:sym typeface="Montserrat Bold"/>
                </a:rPr>
                <a:t>1973 – 2010</a:t>
              </a:r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CD3FF9D1-6871-4D39-C94C-69531703441B}"/>
                </a:ext>
              </a:extLst>
            </p:cNvPr>
            <p:cNvSpPr/>
            <p:nvPr/>
          </p:nvSpPr>
          <p:spPr>
            <a:xfrm>
              <a:off x="3525553" y="2654734"/>
              <a:ext cx="107367" cy="107367"/>
            </a:xfrm>
            <a:prstGeom prst="ellipse">
              <a:avLst/>
            </a:prstGeom>
            <a:solidFill>
              <a:srgbClr val="201F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TextBox 52">
              <a:extLst>
                <a:ext uri="{FF2B5EF4-FFF2-40B4-BE49-F238E27FC236}">
                  <a16:creationId xmlns:a16="http://schemas.microsoft.com/office/drawing/2014/main" id="{2A6CE96F-7069-82A8-09DF-19608A4B9353}"/>
                </a:ext>
              </a:extLst>
            </p:cNvPr>
            <p:cNvSpPr txBox="1"/>
            <p:nvPr/>
          </p:nvSpPr>
          <p:spPr>
            <a:xfrm>
              <a:off x="2933949" y="3006120"/>
              <a:ext cx="1296812" cy="2051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-1" normalizeH="0" baseline="0" noProof="0" dirty="0">
                  <a:ln>
                    <a:noFill/>
                  </a:ln>
                  <a:solidFill>
                    <a:srgbClr val="E73056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 Bold"/>
                  <a:sym typeface="Montserrat Bold"/>
                </a:rPr>
                <a:t>PHENIX</a:t>
              </a:r>
            </a:p>
          </p:txBody>
        </p:sp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157A5C1F-575B-862D-1795-146B7454DBD2}"/>
                </a:ext>
              </a:extLst>
            </p:cNvPr>
            <p:cNvSpPr/>
            <p:nvPr/>
          </p:nvSpPr>
          <p:spPr>
            <a:xfrm>
              <a:off x="2868472" y="5236152"/>
              <a:ext cx="1414301" cy="386080"/>
            </a:xfrm>
            <a:prstGeom prst="roundRect">
              <a:avLst>
                <a:gd name="adj" fmla="val 50000"/>
              </a:avLst>
            </a:prstGeom>
            <a:solidFill>
              <a:srgbClr val="E730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TextBox 52">
              <a:extLst>
                <a:ext uri="{FF2B5EF4-FFF2-40B4-BE49-F238E27FC236}">
                  <a16:creationId xmlns:a16="http://schemas.microsoft.com/office/drawing/2014/main" id="{E5CDCA37-AC18-E720-1531-E4E544ADC609}"/>
                </a:ext>
              </a:extLst>
            </p:cNvPr>
            <p:cNvSpPr txBox="1"/>
            <p:nvPr/>
          </p:nvSpPr>
          <p:spPr>
            <a:xfrm>
              <a:off x="3028889" y="5328105"/>
              <a:ext cx="1099381" cy="2436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91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1200" cap="none" spc="-1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Montserrat Bold"/>
                  <a:sym typeface="Montserrat Bold"/>
                </a:rPr>
                <a:t>250 MWe</a:t>
              </a:r>
            </a:p>
          </p:txBody>
        </p: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DB21E5B0-4692-651E-EAF2-49EE128F7C94}"/>
              </a:ext>
            </a:extLst>
          </p:cNvPr>
          <p:cNvGrpSpPr/>
          <p:nvPr/>
        </p:nvGrpSpPr>
        <p:grpSpPr>
          <a:xfrm>
            <a:off x="4529798" y="2368976"/>
            <a:ext cx="1567738" cy="3138239"/>
            <a:chOff x="4914808" y="2379136"/>
            <a:chExt cx="1699982" cy="3245750"/>
          </a:xfrm>
        </p:grpSpPr>
        <p:sp>
          <p:nvSpPr>
            <p:cNvPr id="95" name="Freeform 50">
              <a:extLst>
                <a:ext uri="{FF2B5EF4-FFF2-40B4-BE49-F238E27FC236}">
                  <a16:creationId xmlns:a16="http://schemas.microsoft.com/office/drawing/2014/main" id="{D0797DE0-5B42-0C95-7EFD-5A9EE7A66A75}"/>
                </a:ext>
              </a:extLst>
            </p:cNvPr>
            <p:cNvSpPr/>
            <p:nvPr/>
          </p:nvSpPr>
          <p:spPr>
            <a:xfrm>
              <a:off x="4914808" y="3304579"/>
              <a:ext cx="1693799" cy="1774993"/>
            </a:xfrm>
            <a:prstGeom prst="roundRect">
              <a:avLst>
                <a:gd name="adj" fmla="val 3471"/>
              </a:avLst>
            </a:prstGeom>
            <a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t="-33150" b="-186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TextBox 56">
              <a:extLst>
                <a:ext uri="{FF2B5EF4-FFF2-40B4-BE49-F238E27FC236}">
                  <a16:creationId xmlns:a16="http://schemas.microsoft.com/office/drawing/2014/main" id="{AAA6EE50-34F1-3847-FB4C-A69A95738A2E}"/>
                </a:ext>
              </a:extLst>
            </p:cNvPr>
            <p:cNvSpPr txBox="1"/>
            <p:nvPr/>
          </p:nvSpPr>
          <p:spPr>
            <a:xfrm>
              <a:off x="5176077" y="2379136"/>
              <a:ext cx="1162585" cy="2051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-1" normalizeH="0" baseline="0" noProof="0" dirty="0">
                  <a:ln>
                    <a:noFill/>
                  </a:ln>
                  <a:solidFill>
                    <a:srgbClr val="201F37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 Bold"/>
                  <a:sym typeface="Montserrat Bold"/>
                </a:rPr>
                <a:t>1984 – 1997</a:t>
              </a:r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1628A302-1462-4091-989B-C654AEA15471}"/>
                </a:ext>
              </a:extLst>
            </p:cNvPr>
            <p:cNvSpPr/>
            <p:nvPr/>
          </p:nvSpPr>
          <p:spPr>
            <a:xfrm>
              <a:off x="5724760" y="2654734"/>
              <a:ext cx="107367" cy="107367"/>
            </a:xfrm>
            <a:prstGeom prst="ellipse">
              <a:avLst/>
            </a:prstGeom>
            <a:solidFill>
              <a:srgbClr val="201F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TextBox 52">
              <a:extLst>
                <a:ext uri="{FF2B5EF4-FFF2-40B4-BE49-F238E27FC236}">
                  <a16:creationId xmlns:a16="http://schemas.microsoft.com/office/drawing/2014/main" id="{C5C1887C-7468-AE9D-B649-DDDB814E06C9}"/>
                </a:ext>
              </a:extLst>
            </p:cNvPr>
            <p:cNvSpPr txBox="1"/>
            <p:nvPr/>
          </p:nvSpPr>
          <p:spPr>
            <a:xfrm>
              <a:off x="4936061" y="3006120"/>
              <a:ext cx="1678729" cy="20916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-1" normalizeH="0" baseline="0" noProof="0" dirty="0">
                  <a:ln>
                    <a:noFill/>
                  </a:ln>
                  <a:solidFill>
                    <a:srgbClr val="E73056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 Bold"/>
                  <a:sym typeface="Montserrat Bold"/>
                </a:rPr>
                <a:t>SUPERPHENIX</a:t>
              </a: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097CD1F3-0E4C-748F-45CB-E70E00FC11B4}"/>
                </a:ext>
              </a:extLst>
            </p:cNvPr>
            <p:cNvSpPr/>
            <p:nvPr/>
          </p:nvSpPr>
          <p:spPr>
            <a:xfrm>
              <a:off x="5035148" y="5238806"/>
              <a:ext cx="1414301" cy="386080"/>
            </a:xfrm>
            <a:prstGeom prst="roundRect">
              <a:avLst>
                <a:gd name="adj" fmla="val 50000"/>
              </a:avLst>
            </a:prstGeom>
            <a:solidFill>
              <a:srgbClr val="E730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TextBox 52">
              <a:extLst>
                <a:ext uri="{FF2B5EF4-FFF2-40B4-BE49-F238E27FC236}">
                  <a16:creationId xmlns:a16="http://schemas.microsoft.com/office/drawing/2014/main" id="{C3ED7D35-F7CC-AF72-E59A-6496AB481E7D}"/>
                </a:ext>
              </a:extLst>
            </p:cNvPr>
            <p:cNvSpPr txBox="1"/>
            <p:nvPr/>
          </p:nvSpPr>
          <p:spPr>
            <a:xfrm>
              <a:off x="5109754" y="5328105"/>
              <a:ext cx="1263237" cy="2436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91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1200" cap="none" spc="-1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Montserrat Bold"/>
                  <a:sym typeface="Montserrat Bold"/>
                </a:rPr>
                <a:t>1200 MWe</a:t>
              </a:r>
            </a:p>
          </p:txBody>
        </p:sp>
      </p:grpSp>
      <p:grpSp>
        <p:nvGrpSpPr>
          <p:cNvPr id="101" name="Groupe 100">
            <a:extLst>
              <a:ext uri="{FF2B5EF4-FFF2-40B4-BE49-F238E27FC236}">
                <a16:creationId xmlns:a16="http://schemas.microsoft.com/office/drawing/2014/main" id="{A6753C5F-AC9C-B090-9441-5C3A717D5BBC}"/>
              </a:ext>
            </a:extLst>
          </p:cNvPr>
          <p:cNvGrpSpPr/>
          <p:nvPr/>
        </p:nvGrpSpPr>
        <p:grpSpPr>
          <a:xfrm>
            <a:off x="6580831" y="2368977"/>
            <a:ext cx="1388028" cy="3146300"/>
            <a:chOff x="6965841" y="2379136"/>
            <a:chExt cx="1505112" cy="3254087"/>
          </a:xfrm>
        </p:grpSpPr>
        <p:pic>
          <p:nvPicPr>
            <p:cNvPr id="102" name="Picture 9">
              <a:extLst>
                <a:ext uri="{FF2B5EF4-FFF2-40B4-BE49-F238E27FC236}">
                  <a16:creationId xmlns:a16="http://schemas.microsoft.com/office/drawing/2014/main" id="{CB433AC9-5E1A-DA00-817F-3576F268FEB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r:link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982527" y="3292266"/>
              <a:ext cx="1488426" cy="1774998"/>
            </a:xfrm>
            <a:prstGeom prst="roundRect">
              <a:avLst>
                <a:gd name="adj" fmla="val 3570"/>
              </a:avLst>
            </a:prstGeom>
            <a:noFill/>
            <a:ln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03" name="TextBox 56">
              <a:extLst>
                <a:ext uri="{FF2B5EF4-FFF2-40B4-BE49-F238E27FC236}">
                  <a16:creationId xmlns:a16="http://schemas.microsoft.com/office/drawing/2014/main" id="{D3F755D6-4D39-2C94-2D7E-12E10804FBF2}"/>
                </a:ext>
              </a:extLst>
            </p:cNvPr>
            <p:cNvSpPr txBox="1"/>
            <p:nvPr/>
          </p:nvSpPr>
          <p:spPr>
            <a:xfrm>
              <a:off x="7096384" y="2379136"/>
              <a:ext cx="1162586" cy="2051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-1" normalizeH="0" baseline="0" noProof="0" dirty="0">
                  <a:ln>
                    <a:noFill/>
                  </a:ln>
                  <a:solidFill>
                    <a:srgbClr val="201F37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 Bold"/>
                  <a:sym typeface="Montserrat Bold"/>
                </a:rPr>
                <a:t>1988 – 1998</a:t>
              </a:r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A784D7D5-EE6F-752A-9FA1-AA6B85A71FF9}"/>
                </a:ext>
              </a:extLst>
            </p:cNvPr>
            <p:cNvSpPr/>
            <p:nvPr/>
          </p:nvSpPr>
          <p:spPr>
            <a:xfrm>
              <a:off x="7619373" y="2654734"/>
              <a:ext cx="107367" cy="107367"/>
            </a:xfrm>
            <a:prstGeom prst="ellipse">
              <a:avLst/>
            </a:prstGeom>
            <a:solidFill>
              <a:srgbClr val="201F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TextBox 52">
              <a:extLst>
                <a:ext uri="{FF2B5EF4-FFF2-40B4-BE49-F238E27FC236}">
                  <a16:creationId xmlns:a16="http://schemas.microsoft.com/office/drawing/2014/main" id="{2F9CDC1C-9CA0-5C55-5C85-9D3984C27770}"/>
                </a:ext>
              </a:extLst>
            </p:cNvPr>
            <p:cNvSpPr txBox="1"/>
            <p:nvPr/>
          </p:nvSpPr>
          <p:spPr>
            <a:xfrm>
              <a:off x="7029271" y="3006120"/>
              <a:ext cx="1296812" cy="2051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-1" normalizeH="0" baseline="0" noProof="0" dirty="0">
                  <a:ln>
                    <a:noFill/>
                  </a:ln>
                  <a:solidFill>
                    <a:srgbClr val="E73056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 Bold"/>
                  <a:sym typeface="Montserrat Bold"/>
                </a:rPr>
                <a:t>EFR</a:t>
              </a:r>
            </a:p>
          </p:txBody>
        </p:sp>
        <p:sp>
          <p:nvSpPr>
            <p:cNvPr id="108" name="Rectangle : coins arrondis 107">
              <a:extLst>
                <a:ext uri="{FF2B5EF4-FFF2-40B4-BE49-F238E27FC236}">
                  <a16:creationId xmlns:a16="http://schemas.microsoft.com/office/drawing/2014/main" id="{B059780E-C2CD-9985-0843-73D687122286}"/>
                </a:ext>
              </a:extLst>
            </p:cNvPr>
            <p:cNvSpPr/>
            <p:nvPr/>
          </p:nvSpPr>
          <p:spPr>
            <a:xfrm>
              <a:off x="6965841" y="5247143"/>
              <a:ext cx="1414301" cy="386080"/>
            </a:xfrm>
            <a:prstGeom prst="roundRect">
              <a:avLst>
                <a:gd name="adj" fmla="val 50000"/>
              </a:avLst>
            </a:prstGeom>
            <a:solidFill>
              <a:srgbClr val="E730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TextBox 52">
              <a:extLst>
                <a:ext uri="{FF2B5EF4-FFF2-40B4-BE49-F238E27FC236}">
                  <a16:creationId xmlns:a16="http://schemas.microsoft.com/office/drawing/2014/main" id="{F006C4FF-F306-D0CD-B400-B84B3650B159}"/>
                </a:ext>
              </a:extLst>
            </p:cNvPr>
            <p:cNvSpPr txBox="1"/>
            <p:nvPr/>
          </p:nvSpPr>
          <p:spPr>
            <a:xfrm>
              <a:off x="7041372" y="5328105"/>
              <a:ext cx="1263237" cy="2436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91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1200" cap="none" spc="-1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Montserrat Bold"/>
                  <a:sym typeface="Montserrat Bold"/>
                </a:rPr>
                <a:t>1500 MWe</a:t>
              </a:r>
            </a:p>
          </p:txBody>
        </p:sp>
      </p:grpSp>
      <p:grpSp>
        <p:nvGrpSpPr>
          <p:cNvPr id="110" name="Groupe 109">
            <a:extLst>
              <a:ext uri="{FF2B5EF4-FFF2-40B4-BE49-F238E27FC236}">
                <a16:creationId xmlns:a16="http://schemas.microsoft.com/office/drawing/2014/main" id="{E097A110-1F35-9607-E84B-3615CFB1036D}"/>
              </a:ext>
            </a:extLst>
          </p:cNvPr>
          <p:cNvGrpSpPr/>
          <p:nvPr/>
        </p:nvGrpSpPr>
        <p:grpSpPr>
          <a:xfrm>
            <a:off x="8561419" y="2368976"/>
            <a:ext cx="1580571" cy="3146301"/>
            <a:chOff x="8946429" y="2379135"/>
            <a:chExt cx="1713897" cy="3254088"/>
          </a:xfrm>
        </p:grpSpPr>
        <p:pic>
          <p:nvPicPr>
            <p:cNvPr id="111" name="Picture 22" descr="Une image contenant jouet, plastique, brosse à dents  Description générée automatiquement">
              <a:extLst>
                <a:ext uri="{FF2B5EF4-FFF2-40B4-BE49-F238E27FC236}">
                  <a16:creationId xmlns:a16="http://schemas.microsoft.com/office/drawing/2014/main" id="{FD68BED8-7321-B78C-1AC7-4F58BDB78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946429" y="3322459"/>
              <a:ext cx="1713897" cy="1802477"/>
            </a:xfrm>
            <a:prstGeom prst="rect">
              <a:avLst/>
            </a:prstGeom>
          </p:spPr>
        </p:pic>
        <p:sp>
          <p:nvSpPr>
            <p:cNvPr id="112" name="TextBox 23">
              <a:extLst>
                <a:ext uri="{FF2B5EF4-FFF2-40B4-BE49-F238E27FC236}">
                  <a16:creationId xmlns:a16="http://schemas.microsoft.com/office/drawing/2014/main" id="{44590CAE-01A0-4BE4-EFF8-872BE5F82997}"/>
                </a:ext>
              </a:extLst>
            </p:cNvPr>
            <p:cNvSpPr txBox="1"/>
            <p:nvPr/>
          </p:nvSpPr>
          <p:spPr>
            <a:xfrm>
              <a:off x="8999659" y="2379135"/>
              <a:ext cx="1415819" cy="21221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-1" normalizeH="0" baseline="0" noProof="0" dirty="0">
                  <a:ln>
                    <a:noFill/>
                  </a:ln>
                  <a:solidFill>
                    <a:srgbClr val="201F37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 Bold"/>
                  <a:sym typeface="Montserrat Bold"/>
                </a:rPr>
                <a:t>2010 – 2019</a:t>
              </a:r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4B26D22E-2455-07FA-8AC3-993306B6CBF0}"/>
                </a:ext>
              </a:extLst>
            </p:cNvPr>
            <p:cNvSpPr/>
            <p:nvPr/>
          </p:nvSpPr>
          <p:spPr>
            <a:xfrm>
              <a:off x="9755173" y="2654734"/>
              <a:ext cx="107367" cy="107367"/>
            </a:xfrm>
            <a:prstGeom prst="ellipse">
              <a:avLst/>
            </a:prstGeom>
            <a:solidFill>
              <a:srgbClr val="201F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TextBox 52">
              <a:extLst>
                <a:ext uri="{FF2B5EF4-FFF2-40B4-BE49-F238E27FC236}">
                  <a16:creationId xmlns:a16="http://schemas.microsoft.com/office/drawing/2014/main" id="{7FB5009B-F49F-10E1-6B9B-2D7F308626F5}"/>
                </a:ext>
              </a:extLst>
            </p:cNvPr>
            <p:cNvSpPr txBox="1"/>
            <p:nvPr/>
          </p:nvSpPr>
          <p:spPr>
            <a:xfrm>
              <a:off x="9161228" y="3006120"/>
              <a:ext cx="1296812" cy="2051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-1" normalizeH="0" baseline="0" noProof="0" dirty="0">
                  <a:ln>
                    <a:noFill/>
                  </a:ln>
                  <a:solidFill>
                    <a:srgbClr val="E73056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 Bold"/>
                  <a:sym typeface="Montserrat Bold"/>
                </a:rPr>
                <a:t>ASTRID</a:t>
              </a: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995F7E22-E24E-6CF7-4C59-A6262016BBF2}"/>
                </a:ext>
              </a:extLst>
            </p:cNvPr>
            <p:cNvSpPr/>
            <p:nvPr/>
          </p:nvSpPr>
          <p:spPr>
            <a:xfrm>
              <a:off x="9161228" y="5247143"/>
              <a:ext cx="1414301" cy="386080"/>
            </a:xfrm>
            <a:prstGeom prst="roundRect">
              <a:avLst>
                <a:gd name="adj" fmla="val 50000"/>
              </a:avLst>
            </a:prstGeom>
            <a:solidFill>
              <a:srgbClr val="E730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TextBox 52">
              <a:extLst>
                <a:ext uri="{FF2B5EF4-FFF2-40B4-BE49-F238E27FC236}">
                  <a16:creationId xmlns:a16="http://schemas.microsoft.com/office/drawing/2014/main" id="{F4554067-7A02-84A2-5D63-546CDD8F71D1}"/>
                </a:ext>
              </a:extLst>
            </p:cNvPr>
            <p:cNvSpPr txBox="1"/>
            <p:nvPr/>
          </p:nvSpPr>
          <p:spPr>
            <a:xfrm>
              <a:off x="9235834" y="5336056"/>
              <a:ext cx="1263237" cy="2436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91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1200" cap="none" spc="-1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Montserrat Bold"/>
                  <a:sym typeface="Montserrat Bold"/>
                </a:rPr>
                <a:t>600 MWe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19305609-3AB7-86E9-C95B-4D510AEB7F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93279" y="2270451"/>
            <a:ext cx="2148565" cy="2044732"/>
          </a:xfrm>
          <a:prstGeom prst="rect">
            <a:avLst/>
          </a:prstGeom>
        </p:spPr>
      </p:pic>
      <p:sp>
        <p:nvSpPr>
          <p:cNvPr id="5" name="Espace réservé du texte 19">
            <a:extLst>
              <a:ext uri="{FF2B5EF4-FFF2-40B4-BE49-F238E27FC236}">
                <a16:creationId xmlns:a16="http://schemas.microsoft.com/office/drawing/2014/main" id="{06C47C6D-D284-CB45-DFDB-6532AF10BDB9}"/>
              </a:ext>
            </a:extLst>
          </p:cNvPr>
          <p:cNvSpPr txBox="1">
            <a:spLocks/>
          </p:cNvSpPr>
          <p:nvPr/>
        </p:nvSpPr>
        <p:spPr>
          <a:xfrm>
            <a:off x="410793" y="6437261"/>
            <a:ext cx="6022735" cy="2195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rgbClr val="201F37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CONFIDENTIEL OTRERA - 2026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2DBBE0A1-B1EB-586B-1AB6-240397720F5F}"/>
              </a:ext>
            </a:extLst>
          </p:cNvPr>
          <p:cNvCxnSpPr>
            <a:cxnSpLocks/>
          </p:cNvCxnSpPr>
          <p:nvPr/>
        </p:nvCxnSpPr>
        <p:spPr>
          <a:xfrm>
            <a:off x="498750" y="6288479"/>
            <a:ext cx="1128087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10E6D07-0CA0-E07C-A84A-C12E195CF667}"/>
              </a:ext>
            </a:extLst>
          </p:cNvPr>
          <p:cNvCxnSpPr>
            <a:cxnSpLocks/>
          </p:cNvCxnSpPr>
          <p:nvPr/>
        </p:nvCxnSpPr>
        <p:spPr>
          <a:xfrm>
            <a:off x="1626836" y="6288479"/>
            <a:ext cx="451346" cy="0"/>
          </a:xfrm>
          <a:prstGeom prst="line">
            <a:avLst/>
          </a:prstGeom>
          <a:ln w="57150">
            <a:solidFill>
              <a:srgbClr val="E7305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1">
            <a:extLst>
              <a:ext uri="{FF2B5EF4-FFF2-40B4-BE49-F238E27FC236}">
                <a16:creationId xmlns:a16="http://schemas.microsoft.com/office/drawing/2014/main" id="{A2730550-05C1-7211-2520-1113905D84A6}"/>
              </a:ext>
            </a:extLst>
          </p:cNvPr>
          <p:cNvGrpSpPr/>
          <p:nvPr/>
        </p:nvGrpSpPr>
        <p:grpSpPr>
          <a:xfrm>
            <a:off x="10227521" y="6210174"/>
            <a:ext cx="1359642" cy="344277"/>
            <a:chOff x="0" y="0"/>
            <a:chExt cx="2522931" cy="711987"/>
          </a:xfrm>
        </p:grpSpPr>
        <p:sp>
          <p:nvSpPr>
            <p:cNvPr id="9" name="Freeform 72" descr="Une image contenant Police, Graphique, logo, conception  Description générée automatiquement">
              <a:extLst>
                <a:ext uri="{FF2B5EF4-FFF2-40B4-BE49-F238E27FC236}">
                  <a16:creationId xmlns:a16="http://schemas.microsoft.com/office/drawing/2014/main" id="{88BF53D8-FDFD-7AD6-C09D-725FADDFA3BD}"/>
                </a:ext>
              </a:extLst>
            </p:cNvPr>
            <p:cNvSpPr/>
            <p:nvPr/>
          </p:nvSpPr>
          <p:spPr>
            <a:xfrm>
              <a:off x="0" y="0"/>
              <a:ext cx="2522982" cy="711962"/>
            </a:xfrm>
            <a:custGeom>
              <a:avLst/>
              <a:gdLst/>
              <a:ahLst/>
              <a:cxnLst/>
              <a:rect l="l" t="t" r="r" b="b"/>
              <a:pathLst>
                <a:path w="2522982" h="711962">
                  <a:moveTo>
                    <a:pt x="0" y="0"/>
                  </a:moveTo>
                  <a:lnTo>
                    <a:pt x="2522982" y="0"/>
                  </a:lnTo>
                  <a:lnTo>
                    <a:pt x="2522982" y="711962"/>
                  </a:lnTo>
                  <a:lnTo>
                    <a:pt x="0" y="711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-3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629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6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8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223C4-83B8-E5BC-BAE8-54EC4E8A3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 : coins arrondis 90">
            <a:extLst>
              <a:ext uri="{FF2B5EF4-FFF2-40B4-BE49-F238E27FC236}">
                <a16:creationId xmlns:a16="http://schemas.microsoft.com/office/drawing/2014/main" id="{23BAF52A-56CD-C801-3505-CC5FE3AD88F2}"/>
              </a:ext>
            </a:extLst>
          </p:cNvPr>
          <p:cNvSpPr/>
          <p:nvPr/>
        </p:nvSpPr>
        <p:spPr>
          <a:xfrm>
            <a:off x="6388608" y="-1"/>
            <a:ext cx="5803392" cy="6858001"/>
          </a:xfrm>
          <a:prstGeom prst="roundRect">
            <a:avLst>
              <a:gd name="adj" fmla="val 0"/>
            </a:avLst>
          </a:prstGeom>
          <a:gradFill>
            <a:gsLst>
              <a:gs pos="52000">
                <a:srgbClr val="201F37"/>
              </a:gs>
              <a:gs pos="100000">
                <a:srgbClr val="E7305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EDD49BC-0C18-96C9-0E95-421A8E96F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17" y="1412884"/>
            <a:ext cx="4960104" cy="1454244"/>
          </a:xfrm>
        </p:spPr>
        <p:txBody>
          <a:bodyPr wrap="square" lIns="0" tIns="0" rIns="0" bIns="0" anchor="t" anchorCtr="0">
            <a:spAutoFit/>
          </a:bodyPr>
          <a:lstStyle/>
          <a:p>
            <a:r>
              <a:rPr lang="en-US" sz="3500" dirty="0">
                <a:solidFill>
                  <a:srgbClr val="201F37"/>
                </a:solidFill>
                <a:latin typeface="Inter" panose="02000503000000020004" pitchFamily="2" charset="0"/>
                <a:ea typeface="Inter" panose="02000503000000020004" pitchFamily="2" charset="0"/>
              </a:rPr>
              <a:t>A Major Evolution of GEN IV Sodium-cooled Fast Reactors.</a:t>
            </a:r>
            <a:endParaRPr lang="fr-FR" sz="3500" dirty="0">
              <a:solidFill>
                <a:srgbClr val="201F37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E418E4C1-6FDB-E447-8580-AE3FB517BFB8}"/>
              </a:ext>
            </a:extLst>
          </p:cNvPr>
          <p:cNvSpPr txBox="1">
            <a:spLocks/>
          </p:cNvSpPr>
          <p:nvPr/>
        </p:nvSpPr>
        <p:spPr>
          <a:xfrm>
            <a:off x="400835" y="912929"/>
            <a:ext cx="4510213" cy="20774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300" normalizeH="0" baseline="0" noProof="0" dirty="0">
                <a:ln>
                  <a:noFill/>
                </a:ln>
                <a:solidFill>
                  <a:srgbClr val="E73056"/>
                </a:solidFill>
                <a:effectLst/>
                <a:uLnTx/>
                <a:uFillTx/>
                <a:latin typeface="Inter" panose="02000503000000020004" pitchFamily="2" charset="0"/>
                <a:cs typeface="+mj-cs"/>
              </a:rPr>
              <a:t>FROM ASTRID DESIGN TO OTRERA</a:t>
            </a:r>
            <a:endParaRPr kumimoji="0" lang="fr-FR" sz="1500" b="0" i="0" u="none" strike="noStrike" kern="1200" cap="none" spc="300" normalizeH="0" baseline="0" noProof="0" dirty="0">
              <a:ln>
                <a:noFill/>
              </a:ln>
              <a:solidFill>
                <a:srgbClr val="E73056"/>
              </a:solidFill>
              <a:effectLst/>
              <a:uLnTx/>
              <a:uFillTx/>
              <a:latin typeface="Inter" panose="02000503000000020004" pitchFamily="2" charset="0"/>
              <a:cs typeface="+mj-cs"/>
            </a:endParaRPr>
          </a:p>
        </p:txBody>
      </p:sp>
      <p:sp>
        <p:nvSpPr>
          <p:cNvPr id="33" name="TextBox 52">
            <a:extLst>
              <a:ext uri="{FF2B5EF4-FFF2-40B4-BE49-F238E27FC236}">
                <a16:creationId xmlns:a16="http://schemas.microsoft.com/office/drawing/2014/main" id="{259BE4F0-8D91-2EE1-7294-FC32A983ED57}"/>
              </a:ext>
            </a:extLst>
          </p:cNvPr>
          <p:cNvSpPr txBox="1"/>
          <p:nvPr/>
        </p:nvSpPr>
        <p:spPr>
          <a:xfrm>
            <a:off x="2644133" y="4135253"/>
            <a:ext cx="1919075" cy="2199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Founded in 2024 by</a:t>
            </a:r>
            <a:endParaRPr kumimoji="0" lang="fr-FR" sz="1300" b="0" i="0" u="none" strike="noStrike" kern="1200" cap="none" spc="0" normalizeH="0" baseline="0" noProof="0" dirty="0">
              <a:ln>
                <a:noFill/>
              </a:ln>
              <a:solidFill>
                <a:srgbClr val="201F37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n-cs"/>
            </a:endParaRPr>
          </a:p>
        </p:txBody>
      </p:sp>
      <p:pic>
        <p:nvPicPr>
          <p:cNvPr id="39" name="Image 38" descr="Une image contenant Visage humain, personne, habits, homme&#10;&#10;Le contenu généré par l’IA peut être incorrect.">
            <a:extLst>
              <a:ext uri="{FF2B5EF4-FFF2-40B4-BE49-F238E27FC236}">
                <a16:creationId xmlns:a16="http://schemas.microsoft.com/office/drawing/2014/main" id="{B41AE534-2BBA-BF0C-5B3C-BD3BEB74C8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0517" y="3614686"/>
            <a:ext cx="1844209" cy="2030553"/>
          </a:xfrm>
          <a:prstGeom prst="rect">
            <a:avLst/>
          </a:prstGeom>
        </p:spPr>
      </p:pic>
      <p:sp>
        <p:nvSpPr>
          <p:cNvPr id="40" name="TextBox 52">
            <a:extLst>
              <a:ext uri="{FF2B5EF4-FFF2-40B4-BE49-F238E27FC236}">
                <a16:creationId xmlns:a16="http://schemas.microsoft.com/office/drawing/2014/main" id="{2893BE9B-BD6B-C39A-69CD-8E20327FE558}"/>
              </a:ext>
            </a:extLst>
          </p:cNvPr>
          <p:cNvSpPr txBox="1"/>
          <p:nvPr/>
        </p:nvSpPr>
        <p:spPr>
          <a:xfrm>
            <a:off x="2644133" y="4491136"/>
            <a:ext cx="2089769" cy="3383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73056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Frédéric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73056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Varaine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E73056"/>
              </a:solidFill>
              <a:effectLst/>
              <a:uLnTx/>
              <a:uFillTx/>
              <a:latin typeface="Inter Medium" panose="02000503000000020004" pitchFamily="2" charset="0"/>
              <a:ea typeface="Inter Medium" panose="02000503000000020004" pitchFamily="2" charset="0"/>
              <a:cs typeface="+mn-cs"/>
            </a:endParaRPr>
          </a:p>
        </p:txBody>
      </p:sp>
      <p:sp>
        <p:nvSpPr>
          <p:cNvPr id="41" name="TextBox 52">
            <a:extLst>
              <a:ext uri="{FF2B5EF4-FFF2-40B4-BE49-F238E27FC236}">
                <a16:creationId xmlns:a16="http://schemas.microsoft.com/office/drawing/2014/main" id="{2BF10D6E-EB11-E0D4-19A7-D3DF40F7B9CB}"/>
              </a:ext>
            </a:extLst>
          </p:cNvPr>
          <p:cNvSpPr txBox="1"/>
          <p:nvPr/>
        </p:nvSpPr>
        <p:spPr>
          <a:xfrm>
            <a:off x="2644134" y="4858240"/>
            <a:ext cx="1760718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Former director of the Astrid Program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201F37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n-cs"/>
            </a:endParaRPr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00754DAB-F9F9-AB9A-7EA4-E1DB014DF7C8}"/>
              </a:ext>
            </a:extLst>
          </p:cNvPr>
          <p:cNvGrpSpPr/>
          <p:nvPr/>
        </p:nvGrpSpPr>
        <p:grpSpPr>
          <a:xfrm>
            <a:off x="8004894" y="1005537"/>
            <a:ext cx="2683630" cy="4567304"/>
            <a:chOff x="6868159" y="771412"/>
            <a:chExt cx="3885772" cy="6613244"/>
          </a:xfrm>
        </p:grpSpPr>
        <p:pic>
          <p:nvPicPr>
            <p:cNvPr id="47" name="Image 46" descr="Une image contenant noir et blanc&#10;&#10;Le contenu généré par l’IA peut être incorrect.">
              <a:extLst>
                <a:ext uri="{FF2B5EF4-FFF2-40B4-BE49-F238E27FC236}">
                  <a16:creationId xmlns:a16="http://schemas.microsoft.com/office/drawing/2014/main" id="{E53F9C7F-80C3-7C47-101E-8EB8DA32D2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868159" y="771412"/>
              <a:ext cx="3885772" cy="6613244"/>
            </a:xfrm>
            <a:prstGeom prst="rect">
              <a:avLst/>
            </a:prstGeom>
          </p:spPr>
        </p:pic>
        <p:pic>
          <p:nvPicPr>
            <p:cNvPr id="49" name="Image 48" descr="Une image contenant Graphique, capture d’écran, cercle, graphisme&#10;&#10;Le contenu généré par l’IA peut être incorrect.">
              <a:extLst>
                <a:ext uri="{FF2B5EF4-FFF2-40B4-BE49-F238E27FC236}">
                  <a16:creationId xmlns:a16="http://schemas.microsoft.com/office/drawing/2014/main" id="{2CB2600C-93C5-AA0F-F7D8-E16CBD86F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96991" y="3616789"/>
              <a:ext cx="1428108" cy="1428108"/>
            </a:xfrm>
            <a:prstGeom prst="rect">
              <a:avLst/>
            </a:prstGeom>
          </p:spPr>
        </p:pic>
      </p:grpSp>
      <p:pic>
        <p:nvPicPr>
          <p:cNvPr id="65" name="Espace réservé du contenu 4" descr="Une image contenant Graphique, Police, graphism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C71D8D1-FA0B-423B-FBF0-26272EE3FC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835" y="6489479"/>
            <a:ext cx="1074397" cy="202023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3F9BEF0-285E-7E05-FE69-3B044D407674}"/>
              </a:ext>
            </a:extLst>
          </p:cNvPr>
          <p:cNvGrpSpPr/>
          <p:nvPr/>
        </p:nvGrpSpPr>
        <p:grpSpPr>
          <a:xfrm>
            <a:off x="7138102" y="4895414"/>
            <a:ext cx="4427366" cy="473390"/>
            <a:chOff x="7138102" y="4895414"/>
            <a:chExt cx="4427366" cy="473390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58E881BF-3963-163C-91B3-077C30EA218D}"/>
                </a:ext>
              </a:extLst>
            </p:cNvPr>
            <p:cNvSpPr/>
            <p:nvPr/>
          </p:nvSpPr>
          <p:spPr>
            <a:xfrm>
              <a:off x="7138102" y="4895414"/>
              <a:ext cx="4427366" cy="473390"/>
            </a:xfrm>
            <a:prstGeom prst="roundRect">
              <a:avLst>
                <a:gd name="adj" fmla="val 12110"/>
              </a:avLst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TextBox 52">
              <a:extLst>
                <a:ext uri="{FF2B5EF4-FFF2-40B4-BE49-F238E27FC236}">
                  <a16:creationId xmlns:a16="http://schemas.microsoft.com/office/drawing/2014/main" id="{1A57E5A5-290A-320A-C44F-6BD7A96136D6}"/>
                </a:ext>
              </a:extLst>
            </p:cNvPr>
            <p:cNvSpPr txBox="1"/>
            <p:nvPr/>
          </p:nvSpPr>
          <p:spPr>
            <a:xfrm>
              <a:off x="7632963" y="5030369"/>
              <a:ext cx="3740329" cy="2154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01F37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+mn-cs"/>
                </a:rPr>
                <a:t>Electricity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01F37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+mn-cs"/>
                </a:rPr>
                <a:t> &amp; Heat at 100-150°C up to 500°C</a:t>
              </a:r>
            </a:p>
          </p:txBody>
        </p:sp>
        <p:pic>
          <p:nvPicPr>
            <p:cNvPr id="116" name="Image 115" descr="Une image contenant Police, Graphique, symbole, logo&#10;&#10;Le contenu généré par l’IA peut être incorrect.">
              <a:extLst>
                <a:ext uri="{FF2B5EF4-FFF2-40B4-BE49-F238E27FC236}">
                  <a16:creationId xmlns:a16="http://schemas.microsoft.com/office/drawing/2014/main" id="{F579379A-A92B-FEF6-BD40-C9B87C738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79341" y="4973534"/>
              <a:ext cx="296691" cy="296691"/>
            </a:xfrm>
            <a:prstGeom prst="rect">
              <a:avLst/>
            </a:prstGeom>
          </p:spPr>
        </p:pic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FECB0D3-BF58-750F-E204-3BDEC206577E}"/>
              </a:ext>
            </a:extLst>
          </p:cNvPr>
          <p:cNvGrpSpPr/>
          <p:nvPr/>
        </p:nvGrpSpPr>
        <p:grpSpPr>
          <a:xfrm>
            <a:off x="7138102" y="5437510"/>
            <a:ext cx="4427366" cy="1253992"/>
            <a:chOff x="7138102" y="5437510"/>
            <a:chExt cx="4427366" cy="1253992"/>
          </a:xfrm>
        </p:grpSpPr>
        <p:sp>
          <p:nvSpPr>
            <p:cNvPr id="94" name="Rectangle : coins arrondis 93">
              <a:extLst>
                <a:ext uri="{FF2B5EF4-FFF2-40B4-BE49-F238E27FC236}">
                  <a16:creationId xmlns:a16="http://schemas.microsoft.com/office/drawing/2014/main" id="{0EBFE6E7-DB22-8FF8-1583-3629C0B77466}"/>
                </a:ext>
              </a:extLst>
            </p:cNvPr>
            <p:cNvSpPr/>
            <p:nvPr/>
          </p:nvSpPr>
          <p:spPr>
            <a:xfrm>
              <a:off x="7138102" y="5437510"/>
              <a:ext cx="4427366" cy="1253992"/>
            </a:xfrm>
            <a:prstGeom prst="roundRect">
              <a:avLst>
                <a:gd name="adj" fmla="val 4479"/>
              </a:avLst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96" name="Connecteur droit 95">
              <a:extLst>
                <a:ext uri="{FF2B5EF4-FFF2-40B4-BE49-F238E27FC236}">
                  <a16:creationId xmlns:a16="http://schemas.microsoft.com/office/drawing/2014/main" id="{BB091837-9996-2E1D-DB67-7C4089385323}"/>
                </a:ext>
              </a:extLst>
            </p:cNvPr>
            <p:cNvCxnSpPr/>
            <p:nvPr/>
          </p:nvCxnSpPr>
          <p:spPr>
            <a:xfrm>
              <a:off x="9370469" y="5947896"/>
              <a:ext cx="1517565" cy="0"/>
            </a:xfrm>
            <a:prstGeom prst="line">
              <a:avLst/>
            </a:prstGeom>
            <a:ln w="5715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cteur droit 96">
              <a:extLst>
                <a:ext uri="{FF2B5EF4-FFF2-40B4-BE49-F238E27FC236}">
                  <a16:creationId xmlns:a16="http://schemas.microsoft.com/office/drawing/2014/main" id="{FCD1DDBD-2908-2303-5032-E9339C60E1BC}"/>
                </a:ext>
              </a:extLst>
            </p:cNvPr>
            <p:cNvCxnSpPr>
              <a:cxnSpLocks/>
            </p:cNvCxnSpPr>
            <p:nvPr/>
          </p:nvCxnSpPr>
          <p:spPr>
            <a:xfrm>
              <a:off x="9370468" y="5947896"/>
              <a:ext cx="758783" cy="0"/>
            </a:xfrm>
            <a:prstGeom prst="line">
              <a:avLst/>
            </a:prstGeom>
            <a:ln w="57150" cap="rnd">
              <a:solidFill>
                <a:srgbClr val="E73056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52">
              <a:extLst>
                <a:ext uri="{FF2B5EF4-FFF2-40B4-BE49-F238E27FC236}">
                  <a16:creationId xmlns:a16="http://schemas.microsoft.com/office/drawing/2014/main" id="{E4D78338-0C17-C4AD-1B42-659CE5BD355C}"/>
                </a:ext>
              </a:extLst>
            </p:cNvPr>
            <p:cNvSpPr txBox="1"/>
            <p:nvPr/>
          </p:nvSpPr>
          <p:spPr>
            <a:xfrm>
              <a:off x="8925314" y="5843391"/>
              <a:ext cx="390716" cy="2030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201F37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+mn-cs"/>
                </a:rPr>
                <a:t>20€</a:t>
              </a: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endParaRPr>
            </a:p>
          </p:txBody>
        </p:sp>
        <p:sp>
          <p:nvSpPr>
            <p:cNvPr id="99" name="TextBox 52">
              <a:extLst>
                <a:ext uri="{FF2B5EF4-FFF2-40B4-BE49-F238E27FC236}">
                  <a16:creationId xmlns:a16="http://schemas.microsoft.com/office/drawing/2014/main" id="{827B5E3F-FFF6-4FA7-6A4C-3ADE29072E02}"/>
                </a:ext>
              </a:extLst>
            </p:cNvPr>
            <p:cNvSpPr txBox="1"/>
            <p:nvPr/>
          </p:nvSpPr>
          <p:spPr>
            <a:xfrm>
              <a:off x="11025136" y="5845386"/>
              <a:ext cx="390716" cy="2030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201F37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+mn-cs"/>
                </a:rPr>
                <a:t>50€</a:t>
              </a: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endParaRPr>
            </a:p>
          </p:txBody>
        </p:sp>
        <p:cxnSp>
          <p:nvCxnSpPr>
            <p:cNvPr id="104" name="Connecteur droit 103">
              <a:extLst>
                <a:ext uri="{FF2B5EF4-FFF2-40B4-BE49-F238E27FC236}">
                  <a16:creationId xmlns:a16="http://schemas.microsoft.com/office/drawing/2014/main" id="{80D9F0F2-C821-E78E-84D9-007F47C40428}"/>
                </a:ext>
              </a:extLst>
            </p:cNvPr>
            <p:cNvCxnSpPr/>
            <p:nvPr/>
          </p:nvCxnSpPr>
          <p:spPr>
            <a:xfrm>
              <a:off x="9377837" y="5691704"/>
              <a:ext cx="1517565" cy="0"/>
            </a:xfrm>
            <a:prstGeom prst="line">
              <a:avLst/>
            </a:prstGeom>
            <a:ln w="5715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cteur droit 104">
              <a:extLst>
                <a:ext uri="{FF2B5EF4-FFF2-40B4-BE49-F238E27FC236}">
                  <a16:creationId xmlns:a16="http://schemas.microsoft.com/office/drawing/2014/main" id="{15123DB4-10DC-3030-E162-4F9D5A73EFCD}"/>
                </a:ext>
              </a:extLst>
            </p:cNvPr>
            <p:cNvCxnSpPr>
              <a:cxnSpLocks/>
            </p:cNvCxnSpPr>
            <p:nvPr/>
          </p:nvCxnSpPr>
          <p:spPr>
            <a:xfrm>
              <a:off x="9377836" y="5691704"/>
              <a:ext cx="758783" cy="0"/>
            </a:xfrm>
            <a:prstGeom prst="line">
              <a:avLst/>
            </a:prstGeom>
            <a:ln w="57150" cap="rnd">
              <a:solidFill>
                <a:srgbClr val="104787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52">
              <a:extLst>
                <a:ext uri="{FF2B5EF4-FFF2-40B4-BE49-F238E27FC236}">
                  <a16:creationId xmlns:a16="http://schemas.microsoft.com/office/drawing/2014/main" id="{B1310F91-07DD-0BA3-C36A-7B54A72207CE}"/>
                </a:ext>
              </a:extLst>
            </p:cNvPr>
            <p:cNvSpPr txBox="1"/>
            <p:nvPr/>
          </p:nvSpPr>
          <p:spPr>
            <a:xfrm>
              <a:off x="8927944" y="5589089"/>
              <a:ext cx="390716" cy="2030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201F37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+mn-cs"/>
                </a:rPr>
                <a:t>60€</a:t>
              </a: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endParaRPr>
            </a:p>
          </p:txBody>
        </p:sp>
        <p:sp>
          <p:nvSpPr>
            <p:cNvPr id="107" name="TextBox 52">
              <a:extLst>
                <a:ext uri="{FF2B5EF4-FFF2-40B4-BE49-F238E27FC236}">
                  <a16:creationId xmlns:a16="http://schemas.microsoft.com/office/drawing/2014/main" id="{20942825-140E-818C-6EC4-38D7F2DEA3BA}"/>
                </a:ext>
              </a:extLst>
            </p:cNvPr>
            <p:cNvSpPr txBox="1"/>
            <p:nvPr/>
          </p:nvSpPr>
          <p:spPr>
            <a:xfrm>
              <a:off x="11033529" y="5579106"/>
              <a:ext cx="390716" cy="2030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201F37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+mn-cs"/>
                </a:rPr>
                <a:t>90€</a:t>
              </a: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endParaRPr>
            </a:p>
          </p:txBody>
        </p:sp>
        <p:sp>
          <p:nvSpPr>
            <p:cNvPr id="109" name="TextBox 52">
              <a:extLst>
                <a:ext uri="{FF2B5EF4-FFF2-40B4-BE49-F238E27FC236}">
                  <a16:creationId xmlns:a16="http://schemas.microsoft.com/office/drawing/2014/main" id="{1E690A1B-E241-7DE2-E7F5-4FED9B7E9300}"/>
                </a:ext>
              </a:extLst>
            </p:cNvPr>
            <p:cNvSpPr txBox="1"/>
            <p:nvPr/>
          </p:nvSpPr>
          <p:spPr>
            <a:xfrm>
              <a:off x="7349030" y="5840174"/>
              <a:ext cx="1277956" cy="2154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01F37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+mn-cs"/>
                </a:rPr>
                <a:t>LCOE(€/</a:t>
              </a:r>
              <a:r>
                <a:rPr kumimoji="0" lang="fr-FR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01F37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+mn-cs"/>
                </a:rPr>
                <a:t>MWth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01F37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+mn-cs"/>
                </a:rPr>
                <a:t>)</a:t>
              </a:r>
            </a:p>
          </p:txBody>
        </p:sp>
        <p:sp>
          <p:nvSpPr>
            <p:cNvPr id="111" name="Rectangle : coins arrondis 110">
              <a:extLst>
                <a:ext uri="{FF2B5EF4-FFF2-40B4-BE49-F238E27FC236}">
                  <a16:creationId xmlns:a16="http://schemas.microsoft.com/office/drawing/2014/main" id="{4A8FF049-DE86-A19B-B284-C527179668B1}"/>
                </a:ext>
              </a:extLst>
            </p:cNvPr>
            <p:cNvSpPr/>
            <p:nvPr/>
          </p:nvSpPr>
          <p:spPr>
            <a:xfrm>
              <a:off x="7264028" y="6155151"/>
              <a:ext cx="4109264" cy="35456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TextBox 52">
              <a:extLst>
                <a:ext uri="{FF2B5EF4-FFF2-40B4-BE49-F238E27FC236}">
                  <a16:creationId xmlns:a16="http://schemas.microsoft.com/office/drawing/2014/main" id="{E38632B0-0C40-E25B-F34F-B6483A5F2AD4}"/>
                </a:ext>
              </a:extLst>
            </p:cNvPr>
            <p:cNvSpPr txBox="1"/>
            <p:nvPr/>
          </p:nvSpPr>
          <p:spPr>
            <a:xfrm>
              <a:off x="7919351" y="6216421"/>
              <a:ext cx="3057669" cy="2154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01F37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+mn-cs"/>
                </a:rPr>
                <a:t>Electricity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01F37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+mn-cs"/>
                </a:rPr>
                <a:t> +         Heat </a:t>
              </a: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+mn-cs"/>
                </a:rPr>
                <a:t>= 50-70€/MWh</a:t>
              </a:r>
            </a:p>
          </p:txBody>
        </p:sp>
        <p:pic>
          <p:nvPicPr>
            <p:cNvPr id="119" name="Image 118" descr="Une image contenant Graphique, symbole, Police, logo&#10;&#10;Le contenu généré par l’IA peut être incorrect.">
              <a:extLst>
                <a:ext uri="{FF2B5EF4-FFF2-40B4-BE49-F238E27FC236}">
                  <a16:creationId xmlns:a16="http://schemas.microsoft.com/office/drawing/2014/main" id="{B7CDF573-F910-4302-13DB-A3251C52E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29168" y="5566816"/>
              <a:ext cx="297180" cy="297180"/>
            </a:xfrm>
            <a:prstGeom prst="rect">
              <a:avLst/>
            </a:prstGeom>
          </p:spPr>
        </p:pic>
        <p:pic>
          <p:nvPicPr>
            <p:cNvPr id="123" name="Image 122" descr="Une image contenant symbole, Graphique, Police, logo&#10;&#10;Le contenu généré par l’IA peut être incorrect.">
              <a:extLst>
                <a:ext uri="{FF2B5EF4-FFF2-40B4-BE49-F238E27FC236}">
                  <a16:creationId xmlns:a16="http://schemas.microsoft.com/office/drawing/2014/main" id="{68C52B18-2E34-9BD1-A007-EDC223616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88029" y="5791238"/>
              <a:ext cx="297180" cy="297180"/>
            </a:xfrm>
            <a:prstGeom prst="rect">
              <a:avLst/>
            </a:prstGeom>
          </p:spPr>
        </p:pic>
        <p:pic>
          <p:nvPicPr>
            <p:cNvPr id="125" name="Image 124" descr="Une image contenant symbole, Police, cercle, Graphique&#10;&#10;Le contenu généré par l’IA peut être incorrect.">
              <a:extLst>
                <a:ext uri="{FF2B5EF4-FFF2-40B4-BE49-F238E27FC236}">
                  <a16:creationId xmlns:a16="http://schemas.microsoft.com/office/drawing/2014/main" id="{927B9415-91AE-CEC5-C0D7-536D04B24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94386" y="5532018"/>
              <a:ext cx="297180" cy="297180"/>
            </a:xfrm>
            <a:prstGeom prst="rect">
              <a:avLst/>
            </a:prstGeom>
          </p:spPr>
        </p:pic>
        <p:pic>
          <p:nvPicPr>
            <p:cNvPr id="126" name="Image 125" descr="Une image contenant symbole, Police, cercle, Graphique&#10;&#10;Le contenu généré par l’IA peut être incorrect.">
              <a:extLst>
                <a:ext uri="{FF2B5EF4-FFF2-40B4-BE49-F238E27FC236}">
                  <a16:creationId xmlns:a16="http://schemas.microsoft.com/office/drawing/2014/main" id="{B8630578-86BC-FF1E-F073-FB86C1CA99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56134" y="6183845"/>
              <a:ext cx="297180" cy="297180"/>
            </a:xfrm>
            <a:prstGeom prst="rect">
              <a:avLst/>
            </a:prstGeom>
          </p:spPr>
        </p:pic>
        <p:pic>
          <p:nvPicPr>
            <p:cNvPr id="127" name="Image 126" descr="Une image contenant symbole, Graphique, Police, logo&#10;&#10;Le contenu généré par l’IA peut être incorrect.">
              <a:extLst>
                <a:ext uri="{FF2B5EF4-FFF2-40B4-BE49-F238E27FC236}">
                  <a16:creationId xmlns:a16="http://schemas.microsoft.com/office/drawing/2014/main" id="{31A60BFF-1D52-70D6-3B2C-236D4B1CC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97682" y="6181536"/>
              <a:ext cx="297180" cy="297180"/>
            </a:xfrm>
            <a:prstGeom prst="rect">
              <a:avLst/>
            </a:prstGeom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D1725A80-8954-8E73-D802-30047D911DF0}"/>
              </a:ext>
            </a:extLst>
          </p:cNvPr>
          <p:cNvGrpSpPr/>
          <p:nvPr/>
        </p:nvGrpSpPr>
        <p:grpSpPr>
          <a:xfrm>
            <a:off x="7801253" y="402167"/>
            <a:ext cx="3065803" cy="892070"/>
            <a:chOff x="7801253" y="402167"/>
            <a:chExt cx="3065803" cy="892070"/>
          </a:xfrm>
        </p:grpSpPr>
        <p:sp>
          <p:nvSpPr>
            <p:cNvPr id="128" name="Rectangle : coins arrondis 127">
              <a:extLst>
                <a:ext uri="{FF2B5EF4-FFF2-40B4-BE49-F238E27FC236}">
                  <a16:creationId xmlns:a16="http://schemas.microsoft.com/office/drawing/2014/main" id="{246056F1-40F3-B0BA-4976-5558F57A7410}"/>
                </a:ext>
              </a:extLst>
            </p:cNvPr>
            <p:cNvSpPr/>
            <p:nvPr/>
          </p:nvSpPr>
          <p:spPr>
            <a:xfrm>
              <a:off x="7801253" y="704645"/>
              <a:ext cx="3065803" cy="589592"/>
            </a:xfrm>
            <a:prstGeom prst="roundRect">
              <a:avLst>
                <a:gd name="adj" fmla="val 50000"/>
              </a:avLst>
            </a:prstGeom>
            <a:noFill/>
            <a:ln w="9525">
              <a:solidFill>
                <a:srgbClr val="E7305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TextBox 52">
              <a:extLst>
                <a:ext uri="{FF2B5EF4-FFF2-40B4-BE49-F238E27FC236}">
                  <a16:creationId xmlns:a16="http://schemas.microsoft.com/office/drawing/2014/main" id="{9E8A5E0F-A269-317E-4353-8C4E66E51698}"/>
                </a:ext>
              </a:extLst>
            </p:cNvPr>
            <p:cNvSpPr txBox="1"/>
            <p:nvPr/>
          </p:nvSpPr>
          <p:spPr>
            <a:xfrm>
              <a:off x="8140810" y="904125"/>
              <a:ext cx="1216215" cy="2308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+mn-cs"/>
                </a:rPr>
                <a:t>220 </a:t>
              </a:r>
              <a:r>
                <a:rPr kumimoji="0" lang="fr-FR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+mn-cs"/>
                </a:rPr>
                <a:t>MWe</a:t>
              </a:r>
              <a:endPara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endParaRPr>
            </a:p>
          </p:txBody>
        </p:sp>
        <p:sp>
          <p:nvSpPr>
            <p:cNvPr id="130" name="TextBox 52">
              <a:extLst>
                <a:ext uri="{FF2B5EF4-FFF2-40B4-BE49-F238E27FC236}">
                  <a16:creationId xmlns:a16="http://schemas.microsoft.com/office/drawing/2014/main" id="{CAECD5DA-935D-0293-395D-BF83306C041E}"/>
                </a:ext>
              </a:extLst>
            </p:cNvPr>
            <p:cNvSpPr txBox="1"/>
            <p:nvPr/>
          </p:nvSpPr>
          <p:spPr>
            <a:xfrm>
              <a:off x="9489581" y="913386"/>
              <a:ext cx="1294075" cy="2308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+mn-cs"/>
                </a:rPr>
                <a:t>360 </a:t>
              </a:r>
              <a:r>
                <a:rPr kumimoji="0" lang="fr-FR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ter Medium" panose="02000503000000020004" pitchFamily="2" charset="0"/>
                  <a:ea typeface="Inter Medium" panose="02000503000000020004" pitchFamily="2" charset="0"/>
                  <a:cs typeface="+mn-cs"/>
                </a:rPr>
                <a:t>MWth</a:t>
              </a:r>
              <a:endPara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endParaRPr>
            </a:p>
          </p:txBody>
        </p:sp>
        <p:pic>
          <p:nvPicPr>
            <p:cNvPr id="132" name="Image 131" descr="Une image contenant Graphique, symbole, Police, lampe&#10;&#10;Le contenu généré par l’IA peut être incorrect.">
              <a:extLst>
                <a:ext uri="{FF2B5EF4-FFF2-40B4-BE49-F238E27FC236}">
                  <a16:creationId xmlns:a16="http://schemas.microsoft.com/office/drawing/2014/main" id="{08C1FE6D-DC41-C502-A58D-E042B187D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927981" y="839334"/>
              <a:ext cx="370741" cy="370741"/>
            </a:xfrm>
            <a:prstGeom prst="rect">
              <a:avLst/>
            </a:prstGeom>
          </p:spPr>
        </p:pic>
        <p:sp>
          <p:nvSpPr>
            <p:cNvPr id="133" name="Rectangle : coins arrondis 132">
              <a:extLst>
                <a:ext uri="{FF2B5EF4-FFF2-40B4-BE49-F238E27FC236}">
                  <a16:creationId xmlns:a16="http://schemas.microsoft.com/office/drawing/2014/main" id="{93F8F037-C92C-77A2-854A-41367EEC5716}"/>
                </a:ext>
              </a:extLst>
            </p:cNvPr>
            <p:cNvSpPr/>
            <p:nvPr/>
          </p:nvSpPr>
          <p:spPr>
            <a:xfrm>
              <a:off x="8572857" y="402167"/>
              <a:ext cx="1564236" cy="428174"/>
            </a:xfrm>
            <a:prstGeom prst="roundRect">
              <a:avLst>
                <a:gd name="adj" fmla="val 50000"/>
              </a:avLst>
            </a:prstGeom>
            <a:solidFill>
              <a:srgbClr val="E73056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TextBox 52">
              <a:extLst>
                <a:ext uri="{FF2B5EF4-FFF2-40B4-BE49-F238E27FC236}">
                  <a16:creationId xmlns:a16="http://schemas.microsoft.com/office/drawing/2014/main" id="{ED35685E-1592-9D0E-EB6A-E632E4FB803D}"/>
                </a:ext>
              </a:extLst>
            </p:cNvPr>
            <p:cNvSpPr txBox="1"/>
            <p:nvPr/>
          </p:nvSpPr>
          <p:spPr>
            <a:xfrm>
              <a:off x="8756263" y="511961"/>
              <a:ext cx="1243146" cy="2308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+mn-cs"/>
                </a:rPr>
                <a:t>2x300 </a:t>
              </a:r>
              <a:r>
                <a:rPr kumimoji="0" lang="fr-FR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+mn-cs"/>
                </a:rPr>
                <a:t>MWth</a:t>
              </a:r>
              <a:endPara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endParaRPr>
            </a:p>
          </p:txBody>
        </p:sp>
        <p:pic>
          <p:nvPicPr>
            <p:cNvPr id="136" name="Image 135" descr="Une image contenant Graphique, symbole, Police, logo&#10;&#10;Le contenu généré par l’IA peut être incorrect.">
              <a:extLst>
                <a:ext uri="{FF2B5EF4-FFF2-40B4-BE49-F238E27FC236}">
                  <a16:creationId xmlns:a16="http://schemas.microsoft.com/office/drawing/2014/main" id="{A802408F-76C9-0BF7-7710-8840EEAC7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263122" y="820473"/>
              <a:ext cx="370128" cy="3701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639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5F2E6-E3B9-0FE4-9D84-EFEEA032E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4F4F3643-EFA6-EE31-83D8-35E385CC7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66" y="485650"/>
            <a:ext cx="11442574" cy="415498"/>
          </a:xfrm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fr-FR" sz="3000" dirty="0"/>
              <a:t>Project </a:t>
            </a:r>
            <a:r>
              <a:rPr lang="fr-FR" sz="3000" dirty="0" err="1"/>
              <a:t>technical</a:t>
            </a:r>
            <a:r>
              <a:rPr lang="fr-FR" sz="3000" dirty="0"/>
              <a:t> </a:t>
            </a:r>
            <a:r>
              <a:rPr lang="fr-FR" sz="3000" dirty="0" err="1"/>
              <a:t>maturity</a:t>
            </a:r>
            <a:r>
              <a:rPr lang="fr-FR" sz="3000" dirty="0"/>
              <a:t>: Time-to-</a:t>
            </a:r>
            <a:r>
              <a:rPr lang="fr-FR" sz="3000" dirty="0" err="1"/>
              <a:t>market</a:t>
            </a:r>
            <a:endParaRPr lang="fr-FR" sz="3000" dirty="0">
              <a:solidFill>
                <a:srgbClr val="201F37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grpSp>
        <p:nvGrpSpPr>
          <p:cNvPr id="28" name="Group 14">
            <a:extLst>
              <a:ext uri="{FF2B5EF4-FFF2-40B4-BE49-F238E27FC236}">
                <a16:creationId xmlns:a16="http://schemas.microsoft.com/office/drawing/2014/main" id="{F8B5CEA1-D4BD-950D-C94B-9245D02C45BB}"/>
              </a:ext>
            </a:extLst>
          </p:cNvPr>
          <p:cNvGrpSpPr/>
          <p:nvPr/>
        </p:nvGrpSpPr>
        <p:grpSpPr>
          <a:xfrm>
            <a:off x="4115216" y="4100606"/>
            <a:ext cx="4428883" cy="153888"/>
            <a:chOff x="0" y="0"/>
            <a:chExt cx="8857766" cy="307776"/>
          </a:xfrm>
        </p:grpSpPr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8629BC2A-05A0-E28F-7E3C-793FBB86595C}"/>
                </a:ext>
              </a:extLst>
            </p:cNvPr>
            <p:cNvSpPr/>
            <p:nvPr/>
          </p:nvSpPr>
          <p:spPr>
            <a:xfrm>
              <a:off x="0" y="0"/>
              <a:ext cx="8857766" cy="307776"/>
            </a:xfrm>
            <a:custGeom>
              <a:avLst/>
              <a:gdLst/>
              <a:ahLst/>
              <a:cxnLst/>
              <a:rect l="l" t="t" r="r" b="b"/>
              <a:pathLst>
                <a:path w="8857766" h="307776">
                  <a:moveTo>
                    <a:pt x="0" y="0"/>
                  </a:moveTo>
                  <a:lnTo>
                    <a:pt x="8857766" y="0"/>
                  </a:lnTo>
                  <a:lnTo>
                    <a:pt x="8857766" y="307776"/>
                  </a:lnTo>
                  <a:lnTo>
                    <a:pt x="0" y="3077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TextBox 16">
              <a:extLst>
                <a:ext uri="{FF2B5EF4-FFF2-40B4-BE49-F238E27FC236}">
                  <a16:creationId xmlns:a16="http://schemas.microsoft.com/office/drawing/2014/main" id="{F6F8EDA2-F90C-C497-4B48-B8D683F85F87}"/>
                </a:ext>
              </a:extLst>
            </p:cNvPr>
            <p:cNvSpPr txBox="1"/>
            <p:nvPr/>
          </p:nvSpPr>
          <p:spPr>
            <a:xfrm>
              <a:off x="0" y="9525"/>
              <a:ext cx="8857766" cy="29825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marR="0" lvl="0" indent="0" algn="ctr" defTabSz="914400" rtl="0" eaLnBrk="1" fontAlgn="auto" latinLnBrk="0" hangingPunct="1">
                <a:lnSpc>
                  <a:spcPts val="12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-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Bold"/>
                  <a:ea typeface="Montserrat Bold"/>
                  <a:cs typeface="Montserrat Bold"/>
                  <a:sym typeface="Montserrat Bold"/>
                </a:rPr>
                <a:t>DETAILED</a:t>
              </a:r>
            </a:p>
          </p:txBody>
        </p:sp>
      </p:grpSp>
      <p:grpSp>
        <p:nvGrpSpPr>
          <p:cNvPr id="33" name="Group 17">
            <a:extLst>
              <a:ext uri="{FF2B5EF4-FFF2-40B4-BE49-F238E27FC236}">
                <a16:creationId xmlns:a16="http://schemas.microsoft.com/office/drawing/2014/main" id="{D6E05BBA-B81A-4D73-7966-354F379DA8A3}"/>
              </a:ext>
            </a:extLst>
          </p:cNvPr>
          <p:cNvGrpSpPr/>
          <p:nvPr/>
        </p:nvGrpSpPr>
        <p:grpSpPr>
          <a:xfrm>
            <a:off x="2656263" y="3794223"/>
            <a:ext cx="2359119" cy="153888"/>
            <a:chOff x="0" y="0"/>
            <a:chExt cx="4718238" cy="307776"/>
          </a:xfrm>
        </p:grpSpPr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080004B0-2EB8-B841-18BB-58BB3BC2D5E3}"/>
                </a:ext>
              </a:extLst>
            </p:cNvPr>
            <p:cNvSpPr/>
            <p:nvPr/>
          </p:nvSpPr>
          <p:spPr>
            <a:xfrm>
              <a:off x="0" y="0"/>
              <a:ext cx="4718238" cy="307776"/>
            </a:xfrm>
            <a:custGeom>
              <a:avLst/>
              <a:gdLst/>
              <a:ahLst/>
              <a:cxnLst/>
              <a:rect l="l" t="t" r="r" b="b"/>
              <a:pathLst>
                <a:path w="4718238" h="307776">
                  <a:moveTo>
                    <a:pt x="0" y="0"/>
                  </a:moveTo>
                  <a:lnTo>
                    <a:pt x="4718238" y="0"/>
                  </a:lnTo>
                  <a:lnTo>
                    <a:pt x="4718238" y="307776"/>
                  </a:lnTo>
                  <a:lnTo>
                    <a:pt x="0" y="3077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TextBox 19">
              <a:extLst>
                <a:ext uri="{FF2B5EF4-FFF2-40B4-BE49-F238E27FC236}">
                  <a16:creationId xmlns:a16="http://schemas.microsoft.com/office/drawing/2014/main" id="{8997A3EF-FE06-E3D0-B893-DDAE058FBCAC}"/>
                </a:ext>
              </a:extLst>
            </p:cNvPr>
            <p:cNvSpPr txBox="1"/>
            <p:nvPr/>
          </p:nvSpPr>
          <p:spPr>
            <a:xfrm>
              <a:off x="0" y="9525"/>
              <a:ext cx="4718238" cy="29825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marR="0" lvl="0" indent="0" algn="ctr" defTabSz="914400" rtl="0" eaLnBrk="1" fontAlgn="auto" latinLnBrk="0" hangingPunct="1">
                <a:lnSpc>
                  <a:spcPts val="12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-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 Bold"/>
                  <a:ea typeface="Montserrat Bold"/>
                  <a:cs typeface="Montserrat Bold"/>
                  <a:sym typeface="Montserrat Bold"/>
                </a:rPr>
                <a:t>BASIC</a:t>
              </a:r>
            </a:p>
          </p:txBody>
        </p:sp>
      </p:grpSp>
      <p:sp>
        <p:nvSpPr>
          <p:cNvPr id="81" name="TextBox 52">
            <a:extLst>
              <a:ext uri="{FF2B5EF4-FFF2-40B4-BE49-F238E27FC236}">
                <a16:creationId xmlns:a16="http://schemas.microsoft.com/office/drawing/2014/main" id="{8A29CEA8-F9F6-920F-011F-E4500598E7D7}"/>
              </a:ext>
            </a:extLst>
          </p:cNvPr>
          <p:cNvSpPr txBox="1"/>
          <p:nvPr/>
        </p:nvSpPr>
        <p:spPr>
          <a:xfrm>
            <a:off x="945744" y="1258947"/>
            <a:ext cx="644053" cy="200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2024</a:t>
            </a:r>
          </a:p>
        </p:txBody>
      </p:sp>
      <p:sp>
        <p:nvSpPr>
          <p:cNvPr id="82" name="TextBox 52">
            <a:extLst>
              <a:ext uri="{FF2B5EF4-FFF2-40B4-BE49-F238E27FC236}">
                <a16:creationId xmlns:a16="http://schemas.microsoft.com/office/drawing/2014/main" id="{33F896A0-21CC-4B91-4B6B-2BB7F644900E}"/>
              </a:ext>
            </a:extLst>
          </p:cNvPr>
          <p:cNvSpPr txBox="1"/>
          <p:nvPr/>
        </p:nvSpPr>
        <p:spPr>
          <a:xfrm>
            <a:off x="2146479" y="1258947"/>
            <a:ext cx="644053" cy="200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2025</a:t>
            </a:r>
          </a:p>
        </p:txBody>
      </p:sp>
      <p:sp>
        <p:nvSpPr>
          <p:cNvPr id="83" name="TextBox 52">
            <a:extLst>
              <a:ext uri="{FF2B5EF4-FFF2-40B4-BE49-F238E27FC236}">
                <a16:creationId xmlns:a16="http://schemas.microsoft.com/office/drawing/2014/main" id="{42F165D1-7006-8B34-0FBE-A95BC5923ADA}"/>
              </a:ext>
            </a:extLst>
          </p:cNvPr>
          <p:cNvSpPr txBox="1"/>
          <p:nvPr/>
        </p:nvSpPr>
        <p:spPr>
          <a:xfrm>
            <a:off x="3441043" y="1258947"/>
            <a:ext cx="644053" cy="200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2026</a:t>
            </a:r>
          </a:p>
        </p:txBody>
      </p:sp>
      <p:sp>
        <p:nvSpPr>
          <p:cNvPr id="84" name="TextBox 52">
            <a:extLst>
              <a:ext uri="{FF2B5EF4-FFF2-40B4-BE49-F238E27FC236}">
                <a16:creationId xmlns:a16="http://schemas.microsoft.com/office/drawing/2014/main" id="{7E881AF0-B2B4-48C3-C907-549A1ECA2904}"/>
              </a:ext>
            </a:extLst>
          </p:cNvPr>
          <p:cNvSpPr txBox="1"/>
          <p:nvPr/>
        </p:nvSpPr>
        <p:spPr>
          <a:xfrm>
            <a:off x="4700173" y="1258947"/>
            <a:ext cx="644053" cy="200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2027</a:t>
            </a:r>
          </a:p>
        </p:txBody>
      </p:sp>
      <p:sp>
        <p:nvSpPr>
          <p:cNvPr id="85" name="TextBox 52">
            <a:extLst>
              <a:ext uri="{FF2B5EF4-FFF2-40B4-BE49-F238E27FC236}">
                <a16:creationId xmlns:a16="http://schemas.microsoft.com/office/drawing/2014/main" id="{E2E36E79-E558-C2CD-D370-7B4FD1A11B66}"/>
              </a:ext>
            </a:extLst>
          </p:cNvPr>
          <p:cNvSpPr txBox="1"/>
          <p:nvPr/>
        </p:nvSpPr>
        <p:spPr>
          <a:xfrm>
            <a:off x="5971862" y="1258947"/>
            <a:ext cx="644053" cy="200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2028</a:t>
            </a:r>
          </a:p>
        </p:txBody>
      </p:sp>
      <p:sp>
        <p:nvSpPr>
          <p:cNvPr id="86" name="TextBox 52">
            <a:extLst>
              <a:ext uri="{FF2B5EF4-FFF2-40B4-BE49-F238E27FC236}">
                <a16:creationId xmlns:a16="http://schemas.microsoft.com/office/drawing/2014/main" id="{F3C2CA48-774E-8AFD-3913-BD28E652AFBE}"/>
              </a:ext>
            </a:extLst>
          </p:cNvPr>
          <p:cNvSpPr txBox="1"/>
          <p:nvPr/>
        </p:nvSpPr>
        <p:spPr>
          <a:xfrm>
            <a:off x="7218658" y="1258947"/>
            <a:ext cx="644053" cy="200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2029</a:t>
            </a:r>
          </a:p>
        </p:txBody>
      </p:sp>
      <p:sp>
        <p:nvSpPr>
          <p:cNvPr id="87" name="TextBox 52">
            <a:extLst>
              <a:ext uri="{FF2B5EF4-FFF2-40B4-BE49-F238E27FC236}">
                <a16:creationId xmlns:a16="http://schemas.microsoft.com/office/drawing/2014/main" id="{73F3F25D-F64D-E07A-E818-1AB62212014F}"/>
              </a:ext>
            </a:extLst>
          </p:cNvPr>
          <p:cNvSpPr txBox="1"/>
          <p:nvPr/>
        </p:nvSpPr>
        <p:spPr>
          <a:xfrm>
            <a:off x="8491298" y="1258947"/>
            <a:ext cx="644053" cy="200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2030</a:t>
            </a:r>
          </a:p>
        </p:txBody>
      </p:sp>
      <p:sp>
        <p:nvSpPr>
          <p:cNvPr id="88" name="TextBox 52">
            <a:extLst>
              <a:ext uri="{FF2B5EF4-FFF2-40B4-BE49-F238E27FC236}">
                <a16:creationId xmlns:a16="http://schemas.microsoft.com/office/drawing/2014/main" id="{93F3B26C-D46D-7F5D-E958-E6DFD8FBB2F3}"/>
              </a:ext>
            </a:extLst>
          </p:cNvPr>
          <p:cNvSpPr txBox="1"/>
          <p:nvPr/>
        </p:nvSpPr>
        <p:spPr>
          <a:xfrm>
            <a:off x="9737144" y="1273014"/>
            <a:ext cx="644053" cy="200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2031</a:t>
            </a:r>
          </a:p>
        </p:txBody>
      </p:sp>
      <p:sp>
        <p:nvSpPr>
          <p:cNvPr id="89" name="TextBox 52">
            <a:extLst>
              <a:ext uri="{FF2B5EF4-FFF2-40B4-BE49-F238E27FC236}">
                <a16:creationId xmlns:a16="http://schemas.microsoft.com/office/drawing/2014/main" id="{0A51EAD2-B14C-5254-EB3C-72560EAC076B}"/>
              </a:ext>
            </a:extLst>
          </p:cNvPr>
          <p:cNvSpPr txBox="1"/>
          <p:nvPr/>
        </p:nvSpPr>
        <p:spPr>
          <a:xfrm>
            <a:off x="11014644" y="1258947"/>
            <a:ext cx="644053" cy="200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2032</a:t>
            </a:r>
          </a:p>
        </p:txBody>
      </p: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35F18276-3CD9-329D-4D5F-D15F209102C0}"/>
              </a:ext>
            </a:extLst>
          </p:cNvPr>
          <p:cNvCxnSpPr>
            <a:cxnSpLocks/>
          </p:cNvCxnSpPr>
          <p:nvPr/>
        </p:nvCxnSpPr>
        <p:spPr>
          <a:xfrm>
            <a:off x="1847685" y="1237348"/>
            <a:ext cx="0" cy="3263739"/>
          </a:xfrm>
          <a:prstGeom prst="line">
            <a:avLst/>
          </a:prstGeom>
          <a:ln w="15875" cap="rnd">
            <a:solidFill>
              <a:srgbClr val="201F37">
                <a:alpha val="31057"/>
              </a:srgbClr>
            </a:solidFill>
            <a:prstDash val="sysDot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TextBox 52">
            <a:extLst>
              <a:ext uri="{FF2B5EF4-FFF2-40B4-BE49-F238E27FC236}">
                <a16:creationId xmlns:a16="http://schemas.microsoft.com/office/drawing/2014/main" id="{A7DBA60E-3A3D-E0A1-BE62-FAD4B0947FF0}"/>
              </a:ext>
            </a:extLst>
          </p:cNvPr>
          <p:cNvSpPr txBox="1"/>
          <p:nvPr/>
        </p:nvSpPr>
        <p:spPr>
          <a:xfrm rot="16200000">
            <a:off x="-29886" y="2081249"/>
            <a:ext cx="944813" cy="200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E73056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DESIGN</a:t>
            </a:r>
          </a:p>
        </p:txBody>
      </p:sp>
      <p:sp>
        <p:nvSpPr>
          <p:cNvPr id="102" name="TextBox 52">
            <a:extLst>
              <a:ext uri="{FF2B5EF4-FFF2-40B4-BE49-F238E27FC236}">
                <a16:creationId xmlns:a16="http://schemas.microsoft.com/office/drawing/2014/main" id="{D0D648E7-B95F-4AAD-FC12-BDC3839296F1}"/>
              </a:ext>
            </a:extLst>
          </p:cNvPr>
          <p:cNvSpPr txBox="1"/>
          <p:nvPr/>
        </p:nvSpPr>
        <p:spPr>
          <a:xfrm rot="16200000">
            <a:off x="-29879" y="3143071"/>
            <a:ext cx="944813" cy="200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CIVIL</a:t>
            </a:r>
          </a:p>
        </p:txBody>
      </p:sp>
      <p:sp>
        <p:nvSpPr>
          <p:cNvPr id="103" name="TextBox 52">
            <a:extLst>
              <a:ext uri="{FF2B5EF4-FFF2-40B4-BE49-F238E27FC236}">
                <a16:creationId xmlns:a16="http://schemas.microsoft.com/office/drawing/2014/main" id="{FC4BC7A8-730C-9464-5C45-1A1E7476CDB2}"/>
              </a:ext>
            </a:extLst>
          </p:cNvPr>
          <p:cNvSpPr txBox="1"/>
          <p:nvPr/>
        </p:nvSpPr>
        <p:spPr>
          <a:xfrm rot="16200000">
            <a:off x="-29884" y="4087884"/>
            <a:ext cx="944813" cy="200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75000"/>
                  </a:srgbClr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ASNR</a:t>
            </a:r>
          </a:p>
        </p:txBody>
      </p:sp>
      <p:cxnSp>
        <p:nvCxnSpPr>
          <p:cNvPr id="133" name="Connecteur droit 132">
            <a:extLst>
              <a:ext uri="{FF2B5EF4-FFF2-40B4-BE49-F238E27FC236}">
                <a16:creationId xmlns:a16="http://schemas.microsoft.com/office/drawing/2014/main" id="{AC09C907-E235-BA54-1F39-31D7CAA9B45B}"/>
              </a:ext>
            </a:extLst>
          </p:cNvPr>
          <p:cNvCxnSpPr>
            <a:cxnSpLocks/>
          </p:cNvCxnSpPr>
          <p:nvPr/>
        </p:nvCxnSpPr>
        <p:spPr>
          <a:xfrm flipH="1">
            <a:off x="400835" y="2974386"/>
            <a:ext cx="11514713" cy="0"/>
          </a:xfrm>
          <a:prstGeom prst="line">
            <a:avLst/>
          </a:prstGeom>
          <a:ln w="15875" cap="rnd" cmpd="sng">
            <a:solidFill>
              <a:srgbClr val="201F37">
                <a:alpha val="31057"/>
              </a:srgbClr>
            </a:solidFill>
            <a:prstDash val="sysDot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4567E0F3-F0A0-3B58-CB0D-E259229A08B1}"/>
              </a:ext>
            </a:extLst>
          </p:cNvPr>
          <p:cNvGrpSpPr/>
          <p:nvPr/>
        </p:nvGrpSpPr>
        <p:grpSpPr>
          <a:xfrm>
            <a:off x="8173239" y="3072077"/>
            <a:ext cx="3742309" cy="427446"/>
            <a:chOff x="8173239" y="3072077"/>
            <a:chExt cx="3742309" cy="427446"/>
          </a:xfrm>
        </p:grpSpPr>
        <p:sp>
          <p:nvSpPr>
            <p:cNvPr id="135" name="Rectangle : coins arrondis 134">
              <a:extLst>
                <a:ext uri="{FF2B5EF4-FFF2-40B4-BE49-F238E27FC236}">
                  <a16:creationId xmlns:a16="http://schemas.microsoft.com/office/drawing/2014/main" id="{6DDA0EF5-526C-53A9-E334-6C338292D8E0}"/>
                </a:ext>
              </a:extLst>
            </p:cNvPr>
            <p:cNvSpPr/>
            <p:nvPr/>
          </p:nvSpPr>
          <p:spPr>
            <a:xfrm>
              <a:off x="8173239" y="3072096"/>
              <a:ext cx="3742309" cy="361703"/>
            </a:xfrm>
            <a:prstGeom prst="roundRect">
              <a:avLst>
                <a:gd name="adj" fmla="val 50000"/>
              </a:avLst>
            </a:prstGeom>
            <a:solidFill>
              <a:srgbClr val="201F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TextBox 31">
              <a:extLst>
                <a:ext uri="{FF2B5EF4-FFF2-40B4-BE49-F238E27FC236}">
                  <a16:creationId xmlns:a16="http://schemas.microsoft.com/office/drawing/2014/main" id="{7368ECDF-0699-0D18-70CE-36257C1C1DD3}"/>
                </a:ext>
              </a:extLst>
            </p:cNvPr>
            <p:cNvSpPr txBox="1"/>
            <p:nvPr/>
          </p:nvSpPr>
          <p:spPr>
            <a:xfrm>
              <a:off x="9096878" y="3072077"/>
              <a:ext cx="1895029" cy="42744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"/>
                  <a:sym typeface="Montserrat"/>
                </a:rPr>
                <a:t>Construction</a:t>
              </a:r>
            </a:p>
          </p:txBody>
        </p:sp>
      </p:grpSp>
      <p:cxnSp>
        <p:nvCxnSpPr>
          <p:cNvPr id="137" name="Connecteur droit 136">
            <a:extLst>
              <a:ext uri="{FF2B5EF4-FFF2-40B4-BE49-F238E27FC236}">
                <a16:creationId xmlns:a16="http://schemas.microsoft.com/office/drawing/2014/main" id="{2DBDF680-A8C4-33D5-027D-1C81A290C636}"/>
              </a:ext>
            </a:extLst>
          </p:cNvPr>
          <p:cNvCxnSpPr>
            <a:cxnSpLocks/>
          </p:cNvCxnSpPr>
          <p:nvPr/>
        </p:nvCxnSpPr>
        <p:spPr>
          <a:xfrm flipH="1">
            <a:off x="400835" y="3527058"/>
            <a:ext cx="11514723" cy="0"/>
          </a:xfrm>
          <a:prstGeom prst="line">
            <a:avLst/>
          </a:prstGeom>
          <a:ln w="15875" cap="rnd" cmpd="sng">
            <a:solidFill>
              <a:srgbClr val="201F37">
                <a:alpha val="31057"/>
              </a:srgbClr>
            </a:solidFill>
            <a:prstDash val="sysDot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7" name="Group 70">
            <a:extLst>
              <a:ext uri="{FF2B5EF4-FFF2-40B4-BE49-F238E27FC236}">
                <a16:creationId xmlns:a16="http://schemas.microsoft.com/office/drawing/2014/main" id="{08F59A84-FB6E-E5E2-B257-A3E8B1B0F291}"/>
              </a:ext>
            </a:extLst>
          </p:cNvPr>
          <p:cNvGrpSpPr/>
          <p:nvPr/>
        </p:nvGrpSpPr>
        <p:grpSpPr>
          <a:xfrm>
            <a:off x="10718013" y="2085894"/>
            <a:ext cx="1302891" cy="153888"/>
            <a:chOff x="0" y="0"/>
            <a:chExt cx="2605782" cy="307776"/>
          </a:xfrm>
        </p:grpSpPr>
        <p:sp>
          <p:nvSpPr>
            <p:cNvPr id="148" name="Freeform 71">
              <a:extLst>
                <a:ext uri="{FF2B5EF4-FFF2-40B4-BE49-F238E27FC236}">
                  <a16:creationId xmlns:a16="http://schemas.microsoft.com/office/drawing/2014/main" id="{4B54F932-5FD3-C2DA-D5CE-7A6658A355E1}"/>
                </a:ext>
              </a:extLst>
            </p:cNvPr>
            <p:cNvSpPr/>
            <p:nvPr/>
          </p:nvSpPr>
          <p:spPr>
            <a:xfrm>
              <a:off x="0" y="0"/>
              <a:ext cx="2605782" cy="307776"/>
            </a:xfrm>
            <a:custGeom>
              <a:avLst/>
              <a:gdLst/>
              <a:ahLst/>
              <a:cxnLst/>
              <a:rect l="l" t="t" r="r" b="b"/>
              <a:pathLst>
                <a:path w="2605782" h="307776">
                  <a:moveTo>
                    <a:pt x="0" y="0"/>
                  </a:moveTo>
                  <a:lnTo>
                    <a:pt x="2605782" y="0"/>
                  </a:lnTo>
                  <a:lnTo>
                    <a:pt x="2605782" y="307776"/>
                  </a:lnTo>
                  <a:lnTo>
                    <a:pt x="0" y="3077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TextBox 72">
              <a:extLst>
                <a:ext uri="{FF2B5EF4-FFF2-40B4-BE49-F238E27FC236}">
                  <a16:creationId xmlns:a16="http://schemas.microsoft.com/office/drawing/2014/main" id="{D44B4AAB-DF2D-A826-C048-416230ABAFA5}"/>
                </a:ext>
              </a:extLst>
            </p:cNvPr>
            <p:cNvSpPr txBox="1"/>
            <p:nvPr/>
          </p:nvSpPr>
          <p:spPr>
            <a:xfrm>
              <a:off x="0" y="9525"/>
              <a:ext cx="2605782" cy="29825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0" marR="0" lvl="0" indent="0" algn="ctr" defTabSz="914400" rtl="0" eaLnBrk="1" fontAlgn="auto" latinLnBrk="0" hangingPunct="1">
                <a:lnSpc>
                  <a:spcPts val="12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-5" normalizeH="0" baseline="0" noProof="0" dirty="0">
                  <a:ln>
                    <a:noFill/>
                  </a:ln>
                  <a:solidFill>
                    <a:srgbClr val="D02D55"/>
                  </a:solidFill>
                  <a:effectLst/>
                  <a:uLnTx/>
                  <a:uFillTx/>
                  <a:latin typeface="Montserrat Bold"/>
                  <a:ea typeface="Montserrat Bold"/>
                  <a:cs typeface="Montserrat Bold"/>
                  <a:sym typeface="Montserrat Bold"/>
                </a:rPr>
                <a:t>FOAK 1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657D504-A5A3-1714-B769-A67743E68D06}"/>
              </a:ext>
            </a:extLst>
          </p:cNvPr>
          <p:cNvGrpSpPr/>
          <p:nvPr/>
        </p:nvGrpSpPr>
        <p:grpSpPr>
          <a:xfrm>
            <a:off x="679123" y="1518969"/>
            <a:ext cx="1181910" cy="361703"/>
            <a:chOff x="679123" y="1518969"/>
            <a:chExt cx="1181910" cy="361703"/>
          </a:xfrm>
        </p:grpSpPr>
        <p:sp>
          <p:nvSpPr>
            <p:cNvPr id="193" name="Rectangle : coins arrondis 192">
              <a:extLst>
                <a:ext uri="{FF2B5EF4-FFF2-40B4-BE49-F238E27FC236}">
                  <a16:creationId xmlns:a16="http://schemas.microsoft.com/office/drawing/2014/main" id="{BA9F4C71-2457-CA40-72E1-BE0C343C63BA}"/>
                </a:ext>
              </a:extLst>
            </p:cNvPr>
            <p:cNvSpPr/>
            <p:nvPr/>
          </p:nvSpPr>
          <p:spPr>
            <a:xfrm>
              <a:off x="679123" y="1518969"/>
              <a:ext cx="1166646" cy="361703"/>
            </a:xfrm>
            <a:prstGeom prst="roundRect">
              <a:avLst>
                <a:gd name="adj" fmla="val 50000"/>
              </a:avLst>
            </a:prstGeom>
            <a:solidFill>
              <a:srgbClr val="E730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TextBox 31">
              <a:extLst>
                <a:ext uri="{FF2B5EF4-FFF2-40B4-BE49-F238E27FC236}">
                  <a16:creationId xmlns:a16="http://schemas.microsoft.com/office/drawing/2014/main" id="{F80F67CB-F8D9-B76E-D956-5501F964A4C7}"/>
                </a:ext>
              </a:extLst>
            </p:cNvPr>
            <p:cNvSpPr txBox="1"/>
            <p:nvPr/>
          </p:nvSpPr>
          <p:spPr>
            <a:xfrm>
              <a:off x="679123" y="1662487"/>
              <a:ext cx="1181910" cy="15219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"/>
                  <a:sym typeface="Montserrat"/>
                </a:rPr>
                <a:t>Preliminary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9F2D802A-135E-4E0C-25A6-40DC7C080355}"/>
              </a:ext>
            </a:extLst>
          </p:cNvPr>
          <p:cNvGrpSpPr/>
          <p:nvPr/>
        </p:nvGrpSpPr>
        <p:grpSpPr>
          <a:xfrm>
            <a:off x="1533110" y="1835274"/>
            <a:ext cx="1895029" cy="361703"/>
            <a:chOff x="1533110" y="1835274"/>
            <a:chExt cx="1895029" cy="361703"/>
          </a:xfrm>
        </p:grpSpPr>
        <p:sp>
          <p:nvSpPr>
            <p:cNvPr id="195" name="Rectangle : coins arrondis 194">
              <a:extLst>
                <a:ext uri="{FF2B5EF4-FFF2-40B4-BE49-F238E27FC236}">
                  <a16:creationId xmlns:a16="http://schemas.microsoft.com/office/drawing/2014/main" id="{8EC80154-4DB5-397C-405F-F946F707845F}"/>
                </a:ext>
              </a:extLst>
            </p:cNvPr>
            <p:cNvSpPr/>
            <p:nvPr/>
          </p:nvSpPr>
          <p:spPr>
            <a:xfrm>
              <a:off x="1855277" y="1835274"/>
              <a:ext cx="1258939" cy="361703"/>
            </a:xfrm>
            <a:prstGeom prst="roundRect">
              <a:avLst>
                <a:gd name="adj" fmla="val 50000"/>
              </a:avLst>
            </a:prstGeom>
            <a:solidFill>
              <a:srgbClr val="E730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TextBox 31">
              <a:extLst>
                <a:ext uri="{FF2B5EF4-FFF2-40B4-BE49-F238E27FC236}">
                  <a16:creationId xmlns:a16="http://schemas.microsoft.com/office/drawing/2014/main" id="{13BB19D1-B6F8-A001-5DF6-16028D117698}"/>
                </a:ext>
              </a:extLst>
            </p:cNvPr>
            <p:cNvSpPr txBox="1"/>
            <p:nvPr/>
          </p:nvSpPr>
          <p:spPr>
            <a:xfrm>
              <a:off x="1533110" y="1931018"/>
              <a:ext cx="1895029" cy="22904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"/>
                  <a:sym typeface="Montserrat"/>
                </a:rPr>
                <a:t>Conceptual</a:t>
              </a:r>
            </a:p>
          </p:txBody>
        </p:sp>
      </p:grpSp>
      <p:cxnSp>
        <p:nvCxnSpPr>
          <p:cNvPr id="242" name="Connecteur droit 241">
            <a:extLst>
              <a:ext uri="{FF2B5EF4-FFF2-40B4-BE49-F238E27FC236}">
                <a16:creationId xmlns:a16="http://schemas.microsoft.com/office/drawing/2014/main" id="{216F4920-E56A-7CCA-45D0-29640ADFC126}"/>
              </a:ext>
            </a:extLst>
          </p:cNvPr>
          <p:cNvCxnSpPr>
            <a:cxnSpLocks/>
          </p:cNvCxnSpPr>
          <p:nvPr/>
        </p:nvCxnSpPr>
        <p:spPr>
          <a:xfrm>
            <a:off x="3113911" y="1237348"/>
            <a:ext cx="0" cy="3263739"/>
          </a:xfrm>
          <a:prstGeom prst="line">
            <a:avLst/>
          </a:prstGeom>
          <a:ln w="15875" cap="rnd">
            <a:solidFill>
              <a:srgbClr val="201F37">
                <a:alpha val="31057"/>
              </a:srgbClr>
            </a:solidFill>
            <a:prstDash val="sysDot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" name="Connecteur droit 242">
            <a:extLst>
              <a:ext uri="{FF2B5EF4-FFF2-40B4-BE49-F238E27FC236}">
                <a16:creationId xmlns:a16="http://schemas.microsoft.com/office/drawing/2014/main" id="{0424A3F7-AE83-7317-79B5-892B42B5AF2F}"/>
              </a:ext>
            </a:extLst>
          </p:cNvPr>
          <p:cNvCxnSpPr>
            <a:cxnSpLocks/>
          </p:cNvCxnSpPr>
          <p:nvPr/>
        </p:nvCxnSpPr>
        <p:spPr>
          <a:xfrm>
            <a:off x="4380137" y="1237348"/>
            <a:ext cx="0" cy="3263739"/>
          </a:xfrm>
          <a:prstGeom prst="line">
            <a:avLst/>
          </a:prstGeom>
          <a:ln w="15875" cap="rnd">
            <a:solidFill>
              <a:srgbClr val="201F37">
                <a:alpha val="31057"/>
              </a:srgbClr>
            </a:solidFill>
            <a:prstDash val="sysDot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Connecteur droit 243">
            <a:extLst>
              <a:ext uri="{FF2B5EF4-FFF2-40B4-BE49-F238E27FC236}">
                <a16:creationId xmlns:a16="http://schemas.microsoft.com/office/drawing/2014/main" id="{489AB9A1-2613-A0F4-9BF1-5B640E5B8B80}"/>
              </a:ext>
            </a:extLst>
          </p:cNvPr>
          <p:cNvCxnSpPr>
            <a:cxnSpLocks/>
          </p:cNvCxnSpPr>
          <p:nvPr/>
        </p:nvCxnSpPr>
        <p:spPr>
          <a:xfrm>
            <a:off x="5646363" y="1237348"/>
            <a:ext cx="0" cy="3263739"/>
          </a:xfrm>
          <a:prstGeom prst="line">
            <a:avLst/>
          </a:prstGeom>
          <a:ln w="15875" cap="rnd">
            <a:solidFill>
              <a:srgbClr val="201F37">
                <a:alpha val="31057"/>
              </a:srgbClr>
            </a:solidFill>
            <a:prstDash val="sysDot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5" name="Connecteur droit 244">
            <a:extLst>
              <a:ext uri="{FF2B5EF4-FFF2-40B4-BE49-F238E27FC236}">
                <a16:creationId xmlns:a16="http://schemas.microsoft.com/office/drawing/2014/main" id="{201306B9-6515-458A-ADAF-C73175B2DC7D}"/>
              </a:ext>
            </a:extLst>
          </p:cNvPr>
          <p:cNvCxnSpPr>
            <a:cxnSpLocks/>
          </p:cNvCxnSpPr>
          <p:nvPr/>
        </p:nvCxnSpPr>
        <p:spPr>
          <a:xfrm>
            <a:off x="6912589" y="1237348"/>
            <a:ext cx="0" cy="3263739"/>
          </a:xfrm>
          <a:prstGeom prst="line">
            <a:avLst/>
          </a:prstGeom>
          <a:ln w="15875" cap="rnd">
            <a:solidFill>
              <a:srgbClr val="201F37">
                <a:alpha val="31057"/>
              </a:srgbClr>
            </a:solidFill>
            <a:prstDash val="sysDot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6" name="Connecteur droit 245">
            <a:extLst>
              <a:ext uri="{FF2B5EF4-FFF2-40B4-BE49-F238E27FC236}">
                <a16:creationId xmlns:a16="http://schemas.microsoft.com/office/drawing/2014/main" id="{7ACE8F52-8872-02D0-FD1B-D62AFFEA3162}"/>
              </a:ext>
            </a:extLst>
          </p:cNvPr>
          <p:cNvCxnSpPr>
            <a:cxnSpLocks/>
          </p:cNvCxnSpPr>
          <p:nvPr/>
        </p:nvCxnSpPr>
        <p:spPr>
          <a:xfrm>
            <a:off x="8178815" y="1237348"/>
            <a:ext cx="0" cy="3263739"/>
          </a:xfrm>
          <a:prstGeom prst="line">
            <a:avLst/>
          </a:prstGeom>
          <a:ln w="15875" cap="rnd">
            <a:solidFill>
              <a:srgbClr val="201F37">
                <a:alpha val="31057"/>
              </a:srgbClr>
            </a:solidFill>
            <a:prstDash val="sysDot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7" name="Connecteur droit 246">
            <a:extLst>
              <a:ext uri="{FF2B5EF4-FFF2-40B4-BE49-F238E27FC236}">
                <a16:creationId xmlns:a16="http://schemas.microsoft.com/office/drawing/2014/main" id="{B44450A7-985B-2831-4F14-24AAE8A0BF83}"/>
              </a:ext>
            </a:extLst>
          </p:cNvPr>
          <p:cNvCxnSpPr>
            <a:cxnSpLocks/>
          </p:cNvCxnSpPr>
          <p:nvPr/>
        </p:nvCxnSpPr>
        <p:spPr>
          <a:xfrm>
            <a:off x="9445041" y="1237348"/>
            <a:ext cx="0" cy="3263739"/>
          </a:xfrm>
          <a:prstGeom prst="line">
            <a:avLst/>
          </a:prstGeom>
          <a:ln w="15875" cap="rnd">
            <a:solidFill>
              <a:srgbClr val="201F37">
                <a:alpha val="31057"/>
              </a:srgbClr>
            </a:solidFill>
            <a:prstDash val="sysDot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8" name="Connecteur droit 247">
            <a:extLst>
              <a:ext uri="{FF2B5EF4-FFF2-40B4-BE49-F238E27FC236}">
                <a16:creationId xmlns:a16="http://schemas.microsoft.com/office/drawing/2014/main" id="{4434374C-641B-6BAE-C31D-A3D0145E8D26}"/>
              </a:ext>
            </a:extLst>
          </p:cNvPr>
          <p:cNvCxnSpPr>
            <a:cxnSpLocks/>
          </p:cNvCxnSpPr>
          <p:nvPr/>
        </p:nvCxnSpPr>
        <p:spPr>
          <a:xfrm>
            <a:off x="10711269" y="1349061"/>
            <a:ext cx="0" cy="3311257"/>
          </a:xfrm>
          <a:prstGeom prst="line">
            <a:avLst/>
          </a:prstGeom>
          <a:ln w="15875" cap="rnd">
            <a:solidFill>
              <a:srgbClr val="201F37">
                <a:alpha val="31057"/>
              </a:srgbClr>
            </a:solidFill>
            <a:prstDash val="sysDot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09D87C97-F313-039F-BAFE-E3639A9AF13F}"/>
              </a:ext>
            </a:extLst>
          </p:cNvPr>
          <p:cNvGrpSpPr/>
          <p:nvPr/>
        </p:nvGrpSpPr>
        <p:grpSpPr>
          <a:xfrm>
            <a:off x="4388820" y="2548451"/>
            <a:ext cx="4302314" cy="435377"/>
            <a:chOff x="4388820" y="2548451"/>
            <a:chExt cx="4302314" cy="435377"/>
          </a:xfrm>
        </p:grpSpPr>
        <p:sp>
          <p:nvSpPr>
            <p:cNvPr id="249" name="Rectangle : coins arrondis 248">
              <a:extLst>
                <a:ext uri="{FF2B5EF4-FFF2-40B4-BE49-F238E27FC236}">
                  <a16:creationId xmlns:a16="http://schemas.microsoft.com/office/drawing/2014/main" id="{82FE8178-A2CA-7880-0A61-8BADA3FE6569}"/>
                </a:ext>
              </a:extLst>
            </p:cNvPr>
            <p:cNvSpPr/>
            <p:nvPr/>
          </p:nvSpPr>
          <p:spPr>
            <a:xfrm>
              <a:off x="4388820" y="2548451"/>
              <a:ext cx="4302314" cy="361703"/>
            </a:xfrm>
            <a:prstGeom prst="roundRect">
              <a:avLst>
                <a:gd name="adj" fmla="val 50000"/>
              </a:avLst>
            </a:prstGeom>
            <a:solidFill>
              <a:srgbClr val="E730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0" name="TextBox 31">
              <a:extLst>
                <a:ext uri="{FF2B5EF4-FFF2-40B4-BE49-F238E27FC236}">
                  <a16:creationId xmlns:a16="http://schemas.microsoft.com/office/drawing/2014/main" id="{95356D6B-BC2E-9BA6-344C-524DE8A3947E}"/>
                </a:ext>
              </a:extLst>
            </p:cNvPr>
            <p:cNvSpPr txBox="1"/>
            <p:nvPr/>
          </p:nvSpPr>
          <p:spPr>
            <a:xfrm>
              <a:off x="5294812" y="2556382"/>
              <a:ext cx="2433532" cy="42744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"/>
                  <a:sym typeface="Montserrat"/>
                </a:rPr>
                <a:t>Detailed Design Review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CACD830-8A73-4A57-DD30-EB328060315E}"/>
              </a:ext>
            </a:extLst>
          </p:cNvPr>
          <p:cNvGrpSpPr/>
          <p:nvPr/>
        </p:nvGrpSpPr>
        <p:grpSpPr>
          <a:xfrm>
            <a:off x="3112794" y="2133174"/>
            <a:ext cx="2543024" cy="436238"/>
            <a:chOff x="3112794" y="2133174"/>
            <a:chExt cx="2543024" cy="436238"/>
          </a:xfrm>
        </p:grpSpPr>
        <p:sp>
          <p:nvSpPr>
            <p:cNvPr id="251" name="Rectangle : coins arrondis 250">
              <a:extLst>
                <a:ext uri="{FF2B5EF4-FFF2-40B4-BE49-F238E27FC236}">
                  <a16:creationId xmlns:a16="http://schemas.microsoft.com/office/drawing/2014/main" id="{6C764285-18FF-9C8E-38A2-22EF10F5FDBE}"/>
                </a:ext>
              </a:extLst>
            </p:cNvPr>
            <p:cNvSpPr/>
            <p:nvPr/>
          </p:nvSpPr>
          <p:spPr>
            <a:xfrm>
              <a:off x="3112794" y="2133174"/>
              <a:ext cx="2543024" cy="361703"/>
            </a:xfrm>
            <a:prstGeom prst="roundRect">
              <a:avLst>
                <a:gd name="adj" fmla="val 50000"/>
              </a:avLst>
            </a:prstGeom>
            <a:solidFill>
              <a:srgbClr val="E7305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2" name="TextBox 31">
              <a:extLst>
                <a:ext uri="{FF2B5EF4-FFF2-40B4-BE49-F238E27FC236}">
                  <a16:creationId xmlns:a16="http://schemas.microsoft.com/office/drawing/2014/main" id="{A046CEBD-6512-33C6-5456-E4076B3F68F6}"/>
                </a:ext>
              </a:extLst>
            </p:cNvPr>
            <p:cNvSpPr txBox="1"/>
            <p:nvPr/>
          </p:nvSpPr>
          <p:spPr>
            <a:xfrm>
              <a:off x="3342958" y="2141966"/>
              <a:ext cx="2104642" cy="42744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"/>
                  <a:sym typeface="Montserrat"/>
                </a:rPr>
                <a:t>Basic Design Review</a:t>
              </a: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181F07DB-C8F6-CE64-4E6A-B6A9D66F4AE0}"/>
              </a:ext>
            </a:extLst>
          </p:cNvPr>
          <p:cNvGrpSpPr/>
          <p:nvPr/>
        </p:nvGrpSpPr>
        <p:grpSpPr>
          <a:xfrm>
            <a:off x="782489" y="3594066"/>
            <a:ext cx="3085330" cy="439056"/>
            <a:chOff x="782489" y="3594066"/>
            <a:chExt cx="2327346" cy="439056"/>
          </a:xfrm>
        </p:grpSpPr>
        <p:sp>
          <p:nvSpPr>
            <p:cNvPr id="253" name="Rectangle : coins arrondis 252">
              <a:extLst>
                <a:ext uri="{FF2B5EF4-FFF2-40B4-BE49-F238E27FC236}">
                  <a16:creationId xmlns:a16="http://schemas.microsoft.com/office/drawing/2014/main" id="{709F4EC6-6973-927F-EA55-DB636B044DCC}"/>
                </a:ext>
              </a:extLst>
            </p:cNvPr>
            <p:cNvSpPr/>
            <p:nvPr/>
          </p:nvSpPr>
          <p:spPr>
            <a:xfrm>
              <a:off x="782489" y="3594066"/>
              <a:ext cx="2327346" cy="361703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4" name="TextBox 31">
              <a:extLst>
                <a:ext uri="{FF2B5EF4-FFF2-40B4-BE49-F238E27FC236}">
                  <a16:creationId xmlns:a16="http://schemas.microsoft.com/office/drawing/2014/main" id="{4C042C38-CE82-8852-BEAD-1E0BC113246B}"/>
                </a:ext>
              </a:extLst>
            </p:cNvPr>
            <p:cNvSpPr txBox="1"/>
            <p:nvPr/>
          </p:nvSpPr>
          <p:spPr>
            <a:xfrm>
              <a:off x="998647" y="3605676"/>
              <a:ext cx="1895029" cy="42744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-5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"/>
                  <a:sym typeface="Montserrat"/>
                </a:rPr>
                <a:t>Preparation Phase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C845C69-4411-72C6-96B5-B4B4840C04C5}"/>
              </a:ext>
            </a:extLst>
          </p:cNvPr>
          <p:cNvGrpSpPr/>
          <p:nvPr/>
        </p:nvGrpSpPr>
        <p:grpSpPr>
          <a:xfrm>
            <a:off x="3109835" y="4080735"/>
            <a:ext cx="8805723" cy="361703"/>
            <a:chOff x="3109835" y="3916143"/>
            <a:chExt cx="8805723" cy="361703"/>
          </a:xfrm>
        </p:grpSpPr>
        <p:sp>
          <p:nvSpPr>
            <p:cNvPr id="255" name="Rectangle : coins arrondis 254">
              <a:extLst>
                <a:ext uri="{FF2B5EF4-FFF2-40B4-BE49-F238E27FC236}">
                  <a16:creationId xmlns:a16="http://schemas.microsoft.com/office/drawing/2014/main" id="{3595BEF3-6EBB-EC9A-54B8-27223E112089}"/>
                </a:ext>
              </a:extLst>
            </p:cNvPr>
            <p:cNvSpPr/>
            <p:nvPr/>
          </p:nvSpPr>
          <p:spPr>
            <a:xfrm>
              <a:off x="3109835" y="3916143"/>
              <a:ext cx="8805723" cy="361703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20000"/>
                    <a:lumOff val="8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6" name="TextBox 31">
              <a:extLst>
                <a:ext uri="{FF2B5EF4-FFF2-40B4-BE49-F238E27FC236}">
                  <a16:creationId xmlns:a16="http://schemas.microsoft.com/office/drawing/2014/main" id="{D4C739C0-C3FA-E37D-7326-B7C99E33C6C5}"/>
                </a:ext>
              </a:extLst>
            </p:cNvPr>
            <p:cNvSpPr txBox="1"/>
            <p:nvPr/>
          </p:nvSpPr>
          <p:spPr>
            <a:xfrm>
              <a:off x="4290067" y="4048960"/>
              <a:ext cx="6445258" cy="17899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-5" normalizeH="0" baseline="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Montserrat"/>
                  <a:sym typeface="Montserrat"/>
                </a:rPr>
                <a:t>Regulatory Phase (French regulatory and environmental code)</a:t>
              </a:r>
            </a:p>
          </p:txBody>
        </p:sp>
      </p:grpSp>
      <p:pic>
        <p:nvPicPr>
          <p:cNvPr id="267" name="Espace réservé du contenu 4" descr="Une image contenant Graphique, Police, graphism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C8C8B8A-67DB-E55E-3260-D2D69F9654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835" y="6489479"/>
            <a:ext cx="1074397" cy="202023"/>
          </a:xfrm>
        </p:spPr>
      </p:pic>
      <p:sp>
        <p:nvSpPr>
          <p:cNvPr id="268" name="ZoneTexte 267">
            <a:extLst>
              <a:ext uri="{FF2B5EF4-FFF2-40B4-BE49-F238E27FC236}">
                <a16:creationId xmlns:a16="http://schemas.microsoft.com/office/drawing/2014/main" id="{E68CE665-A677-0BF4-CD2E-1055FB8B9880}"/>
              </a:ext>
            </a:extLst>
          </p:cNvPr>
          <p:cNvSpPr txBox="1"/>
          <p:nvPr/>
        </p:nvSpPr>
        <p:spPr>
          <a:xfrm>
            <a:off x="8466156" y="6560451"/>
            <a:ext cx="3449406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Redefine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nuclear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n-cs"/>
              </a:rPr>
              <a:t>energy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201F37"/>
              </a:solidFill>
              <a:effectLst/>
              <a:uLnTx/>
              <a:uFillTx/>
              <a:latin typeface="Inter Medium" panose="02000503000000020004" pitchFamily="2" charset="0"/>
              <a:ea typeface="Inter Medium" panose="02000503000000020004" pitchFamily="2" charset="0"/>
              <a:cs typeface="+mn-cs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7A8CD0A-770B-A2CF-5C9E-EF2FB6F0E54E}"/>
              </a:ext>
            </a:extLst>
          </p:cNvPr>
          <p:cNvGrpSpPr/>
          <p:nvPr/>
        </p:nvGrpSpPr>
        <p:grpSpPr>
          <a:xfrm>
            <a:off x="11106729" y="2199801"/>
            <a:ext cx="539314" cy="966421"/>
            <a:chOff x="6868159" y="771412"/>
            <a:chExt cx="3885772" cy="6613244"/>
          </a:xfrm>
        </p:grpSpPr>
        <p:pic>
          <p:nvPicPr>
            <p:cNvPr id="18" name="Image 17" descr="Une image contenant noir et blanc&#10;&#10;Le contenu généré par l’IA peut être incorrect.">
              <a:extLst>
                <a:ext uri="{FF2B5EF4-FFF2-40B4-BE49-F238E27FC236}">
                  <a16:creationId xmlns:a16="http://schemas.microsoft.com/office/drawing/2014/main" id="{402F1298-E0EA-F50A-5B29-3C67DD571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868159" y="771412"/>
              <a:ext cx="3885772" cy="6613244"/>
            </a:xfrm>
            <a:prstGeom prst="rect">
              <a:avLst/>
            </a:prstGeom>
          </p:spPr>
        </p:pic>
        <p:pic>
          <p:nvPicPr>
            <p:cNvPr id="19" name="Image 18" descr="Une image contenant Graphique, capture d’écran, cercle, graphisme&#10;&#10;Le contenu généré par l’IA peut être incorrect.">
              <a:extLst>
                <a:ext uri="{FF2B5EF4-FFF2-40B4-BE49-F238E27FC236}">
                  <a16:creationId xmlns:a16="http://schemas.microsoft.com/office/drawing/2014/main" id="{80A3B5FF-600C-71FE-2E4C-A5C2146B9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96991" y="3616789"/>
              <a:ext cx="1428108" cy="1428108"/>
            </a:xfrm>
            <a:prstGeom prst="rect">
              <a:avLst/>
            </a:prstGeom>
          </p:spPr>
        </p:pic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3BBA0894-1283-F483-EC10-10AC9271C814}"/>
              </a:ext>
            </a:extLst>
          </p:cNvPr>
          <p:cNvGrpSpPr/>
          <p:nvPr/>
        </p:nvGrpSpPr>
        <p:grpSpPr>
          <a:xfrm>
            <a:off x="2750158" y="4819806"/>
            <a:ext cx="3509339" cy="1418319"/>
            <a:chOff x="2750158" y="4819806"/>
            <a:chExt cx="3509339" cy="1418319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F4D38014-1FDB-8233-100E-BE327043A58A}"/>
                </a:ext>
              </a:extLst>
            </p:cNvPr>
            <p:cNvSpPr/>
            <p:nvPr/>
          </p:nvSpPr>
          <p:spPr>
            <a:xfrm>
              <a:off x="2750158" y="4858886"/>
              <a:ext cx="3509339" cy="1379239"/>
            </a:xfrm>
            <a:prstGeom prst="roundRect">
              <a:avLst>
                <a:gd name="adj" fmla="val 7294"/>
              </a:avLst>
            </a:prstGeom>
            <a:solidFill>
              <a:srgbClr val="201F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Titre 1">
              <a:extLst>
                <a:ext uri="{FF2B5EF4-FFF2-40B4-BE49-F238E27FC236}">
                  <a16:creationId xmlns:a16="http://schemas.microsoft.com/office/drawing/2014/main" id="{FEB95510-84F9-3D17-908C-7DBB440308BD}"/>
                </a:ext>
              </a:extLst>
            </p:cNvPr>
            <p:cNvSpPr txBox="1">
              <a:spLocks/>
            </p:cNvSpPr>
            <p:nvPr/>
          </p:nvSpPr>
          <p:spPr>
            <a:xfrm>
              <a:off x="3402289" y="5099013"/>
              <a:ext cx="2131893" cy="207749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Inter" panose="02000503000000020004" pitchFamily="2" charset="0"/>
                  <a:ea typeface="Inter" panose="02000503000000020004" pitchFamily="2" charset="0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ter" panose="02000503000000020004" pitchFamily="2" charset="0"/>
                  <a:cs typeface="+mj-cs"/>
                </a:rPr>
                <a:t>Our first of the </a:t>
              </a:r>
              <a:r>
                <a:rPr kumimoji="0" lang="fr-FR" sz="1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ter" panose="02000503000000020004" pitchFamily="2" charset="0"/>
                  <a:cs typeface="+mj-cs"/>
                </a:rPr>
                <a:t>kind</a:t>
              </a:r>
              <a:endPara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 pitchFamily="2" charset="0"/>
                <a:cs typeface="+mj-cs"/>
              </a:endParaRPr>
            </a:p>
          </p:txBody>
        </p:sp>
        <p:sp>
          <p:nvSpPr>
            <p:cNvPr id="7" name="TextBox 52">
              <a:extLst>
                <a:ext uri="{FF2B5EF4-FFF2-40B4-BE49-F238E27FC236}">
                  <a16:creationId xmlns:a16="http://schemas.microsoft.com/office/drawing/2014/main" id="{2AC974D4-BABF-D98F-FFA0-9BBBBE6EE570}"/>
                </a:ext>
              </a:extLst>
            </p:cNvPr>
            <p:cNvSpPr txBox="1"/>
            <p:nvPr/>
          </p:nvSpPr>
          <p:spPr>
            <a:xfrm>
              <a:off x="2878046" y="5365931"/>
              <a:ext cx="1488702" cy="7694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000" b="0" i="0" u="none" strike="noStrike" kern="1200" cap="none" spc="-3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+mn-cs"/>
                </a:rPr>
                <a:t>2032</a:t>
              </a:r>
            </a:p>
          </p:txBody>
        </p:sp>
        <p:grpSp>
          <p:nvGrpSpPr>
            <p:cNvPr id="43" name="Groupe 42">
              <a:extLst>
                <a:ext uri="{FF2B5EF4-FFF2-40B4-BE49-F238E27FC236}">
                  <a16:creationId xmlns:a16="http://schemas.microsoft.com/office/drawing/2014/main" id="{49CA6473-1E7B-15FF-8E00-69CF028BC19A}"/>
                </a:ext>
              </a:extLst>
            </p:cNvPr>
            <p:cNvGrpSpPr/>
            <p:nvPr/>
          </p:nvGrpSpPr>
          <p:grpSpPr>
            <a:xfrm>
              <a:off x="5277875" y="4819806"/>
              <a:ext cx="810487" cy="1379379"/>
              <a:chOff x="6868159" y="771412"/>
              <a:chExt cx="3885772" cy="6613244"/>
            </a:xfrm>
          </p:grpSpPr>
          <p:pic>
            <p:nvPicPr>
              <p:cNvPr id="44" name="Image 43" descr="Une image contenant noir et blanc&#10;&#10;Le contenu généré par l’IA peut être incorrect.">
                <a:extLst>
                  <a:ext uri="{FF2B5EF4-FFF2-40B4-BE49-F238E27FC236}">
                    <a16:creationId xmlns:a16="http://schemas.microsoft.com/office/drawing/2014/main" id="{DC19A871-9217-2FFE-A644-6D249EC610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868159" y="771412"/>
                <a:ext cx="3885772" cy="6613244"/>
              </a:xfrm>
              <a:prstGeom prst="rect">
                <a:avLst/>
              </a:prstGeom>
            </p:spPr>
          </p:pic>
          <p:pic>
            <p:nvPicPr>
              <p:cNvPr id="45" name="Image 44" descr="Une image contenant Graphique, capture d’écran, cercle, graphisme&#10;&#10;Le contenu généré par l’IA peut être incorrect.">
                <a:extLst>
                  <a:ext uri="{FF2B5EF4-FFF2-40B4-BE49-F238E27FC236}">
                    <a16:creationId xmlns:a16="http://schemas.microsoft.com/office/drawing/2014/main" id="{815A9533-12F1-3A07-27E2-3059831E9D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96991" y="3616789"/>
                <a:ext cx="1428109" cy="1428108"/>
              </a:xfrm>
              <a:prstGeom prst="rect">
                <a:avLst/>
              </a:prstGeom>
            </p:spPr>
          </p:pic>
        </p:grpSp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4BD4FF06-97CF-BFB2-6415-3B63CD4E35F8}"/>
                </a:ext>
              </a:extLst>
            </p:cNvPr>
            <p:cNvGrpSpPr/>
            <p:nvPr/>
          </p:nvGrpSpPr>
          <p:grpSpPr>
            <a:xfrm>
              <a:off x="2921901" y="5003251"/>
              <a:ext cx="361590" cy="361392"/>
              <a:chOff x="5675743" y="4983392"/>
              <a:chExt cx="361590" cy="361392"/>
            </a:xfrm>
          </p:grpSpPr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BA72775E-682E-4EC7-0A33-25AA4F58E02B}"/>
                  </a:ext>
                </a:extLst>
              </p:cNvPr>
              <p:cNvSpPr/>
              <p:nvPr/>
            </p:nvSpPr>
            <p:spPr>
              <a:xfrm>
                <a:off x="5675743" y="4983392"/>
                <a:ext cx="361590" cy="361392"/>
              </a:xfrm>
              <a:prstGeom prst="roundRect">
                <a:avLst>
                  <a:gd name="adj" fmla="val 7294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pic>
            <p:nvPicPr>
              <p:cNvPr id="47" name="Image 46">
                <a:extLst>
                  <a:ext uri="{FF2B5EF4-FFF2-40B4-BE49-F238E27FC236}">
                    <a16:creationId xmlns:a16="http://schemas.microsoft.com/office/drawing/2014/main" id="{9B113006-8479-DDDA-9D74-01C9DD4B27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747041" y="5086998"/>
                <a:ext cx="224821" cy="149608"/>
              </a:xfrm>
              <a:prstGeom prst="rect">
                <a:avLst/>
              </a:prstGeom>
            </p:spPr>
          </p:pic>
        </p:grp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DF9618E-89C4-DBBE-F558-8E607782795A}"/>
              </a:ext>
            </a:extLst>
          </p:cNvPr>
          <p:cNvGrpSpPr/>
          <p:nvPr/>
        </p:nvGrpSpPr>
        <p:grpSpPr>
          <a:xfrm>
            <a:off x="6431240" y="4858885"/>
            <a:ext cx="3305904" cy="1379239"/>
            <a:chOff x="6431240" y="4858885"/>
            <a:chExt cx="3305904" cy="137923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D728E71-1A87-0279-6640-9AE7A72083C3}"/>
                </a:ext>
              </a:extLst>
            </p:cNvPr>
            <p:cNvSpPr/>
            <p:nvPr/>
          </p:nvSpPr>
          <p:spPr>
            <a:xfrm>
              <a:off x="6431240" y="4858885"/>
              <a:ext cx="3305904" cy="1379239"/>
            </a:xfrm>
            <a:prstGeom prst="roundRect">
              <a:avLst>
                <a:gd name="adj" fmla="val 7294"/>
              </a:avLst>
            </a:prstGeom>
            <a:solidFill>
              <a:srgbClr val="201F37">
                <a:alpha val="5959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Titre 1">
              <a:extLst>
                <a:ext uri="{FF2B5EF4-FFF2-40B4-BE49-F238E27FC236}">
                  <a16:creationId xmlns:a16="http://schemas.microsoft.com/office/drawing/2014/main" id="{14B6EACA-FAEF-B4C8-EB7D-0A5D555F4038}"/>
                </a:ext>
              </a:extLst>
            </p:cNvPr>
            <p:cNvSpPr txBox="1">
              <a:spLocks/>
            </p:cNvSpPr>
            <p:nvPr/>
          </p:nvSpPr>
          <p:spPr>
            <a:xfrm>
              <a:off x="7057019" y="5077414"/>
              <a:ext cx="2521577" cy="207749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Inter" panose="02000503000000020004" pitchFamily="2" charset="0"/>
                  <a:ea typeface="Inter" panose="02000503000000020004" pitchFamily="2" charset="0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01F37"/>
                  </a:solidFill>
                  <a:effectLst/>
                  <a:uLnTx/>
                  <a:uFillTx/>
                  <a:latin typeface="Inter" panose="02000503000000020004" pitchFamily="2" charset="0"/>
                  <a:cs typeface="+mj-cs"/>
                </a:rPr>
                <a:t>Availability</a:t>
              </a:r>
              <a:r>
                <a:rPr kumimoji="0" lang="fr-FR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201F37"/>
                  </a:solidFill>
                  <a:effectLst/>
                  <a:uLnTx/>
                  <a:uFillTx/>
                  <a:latin typeface="Inter" panose="02000503000000020004" pitchFamily="2" charset="0"/>
                  <a:cs typeface="+mj-cs"/>
                </a:rPr>
                <a:t> for international</a:t>
              </a:r>
            </a:p>
          </p:txBody>
        </p:sp>
        <p:sp>
          <p:nvSpPr>
            <p:cNvPr id="9" name="TextBox 52">
              <a:extLst>
                <a:ext uri="{FF2B5EF4-FFF2-40B4-BE49-F238E27FC236}">
                  <a16:creationId xmlns:a16="http://schemas.microsoft.com/office/drawing/2014/main" id="{1E766CC8-DCF9-1FF1-2DA0-3D9EF2811F49}"/>
                </a:ext>
              </a:extLst>
            </p:cNvPr>
            <p:cNvSpPr txBox="1"/>
            <p:nvPr/>
          </p:nvSpPr>
          <p:spPr>
            <a:xfrm>
              <a:off x="6617567" y="5435212"/>
              <a:ext cx="1630338" cy="7694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000" b="0" i="0" u="none" strike="noStrike" kern="1200" cap="none" spc="-300" normalizeH="0" baseline="0" noProof="0" dirty="0">
                  <a:ln>
                    <a:noFill/>
                  </a:ln>
                  <a:solidFill>
                    <a:srgbClr val="201F37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+mn-cs"/>
                </a:rPr>
                <a:t>2036</a:t>
              </a:r>
            </a:p>
          </p:txBody>
        </p: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29F89237-0FFA-BB4B-1B96-F263E36AFF6F}"/>
                </a:ext>
              </a:extLst>
            </p:cNvPr>
            <p:cNvGrpSpPr/>
            <p:nvPr/>
          </p:nvGrpSpPr>
          <p:grpSpPr>
            <a:xfrm>
              <a:off x="6596709" y="4998388"/>
              <a:ext cx="361590" cy="361392"/>
              <a:chOff x="9679349" y="5721889"/>
              <a:chExt cx="361590" cy="361392"/>
            </a:xfrm>
          </p:grpSpPr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1B4144A8-A2B1-2268-206D-7A8714D04B57}"/>
                  </a:ext>
                </a:extLst>
              </p:cNvPr>
              <p:cNvSpPr/>
              <p:nvPr/>
            </p:nvSpPr>
            <p:spPr>
              <a:xfrm>
                <a:off x="9679349" y="5721889"/>
                <a:ext cx="361590" cy="361392"/>
              </a:xfrm>
              <a:prstGeom prst="roundRect">
                <a:avLst>
                  <a:gd name="adj" fmla="val 7294"/>
                </a:avLst>
              </a:prstGeom>
              <a:solidFill>
                <a:srgbClr val="201F37">
                  <a:alpha val="10097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pic>
            <p:nvPicPr>
              <p:cNvPr id="50" name="Graphique 49">
                <a:extLst>
                  <a:ext uri="{FF2B5EF4-FFF2-40B4-BE49-F238E27FC236}">
                    <a16:creationId xmlns:a16="http://schemas.microsoft.com/office/drawing/2014/main" id="{9D6FC9CE-E4CF-7179-10A3-72ADE570FB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9737144" y="5777299"/>
                <a:ext cx="246000" cy="246000"/>
              </a:xfrm>
              <a:prstGeom prst="rect">
                <a:avLst/>
              </a:prstGeom>
            </p:spPr>
          </p:pic>
        </p:grpSp>
      </p:grpSp>
      <p:sp>
        <p:nvSpPr>
          <p:cNvPr id="2" name="Freeform 5">
            <a:extLst>
              <a:ext uri="{FF2B5EF4-FFF2-40B4-BE49-F238E27FC236}">
                <a16:creationId xmlns:a16="http://schemas.microsoft.com/office/drawing/2014/main" id="{B31442F0-4E67-825D-704C-1426B0F80AFF}"/>
              </a:ext>
            </a:extLst>
          </p:cNvPr>
          <p:cNvSpPr/>
          <p:nvPr/>
        </p:nvSpPr>
        <p:spPr>
          <a:xfrm>
            <a:off x="0" y="6397356"/>
            <a:ext cx="12192000" cy="460614"/>
          </a:xfrm>
          <a:custGeom>
            <a:avLst/>
            <a:gdLst/>
            <a:ahLst/>
            <a:cxnLst/>
            <a:rect l="l" t="t" r="r" b="b"/>
            <a:pathLst>
              <a:path w="24384000" h="1516507">
                <a:moveTo>
                  <a:pt x="0" y="0"/>
                </a:moveTo>
                <a:lnTo>
                  <a:pt x="24384000" y="0"/>
                </a:lnTo>
                <a:lnTo>
                  <a:pt x="24384000" y="1516507"/>
                </a:lnTo>
                <a:lnTo>
                  <a:pt x="0" y="1516507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Espace réservé du texte 19">
            <a:extLst>
              <a:ext uri="{FF2B5EF4-FFF2-40B4-BE49-F238E27FC236}">
                <a16:creationId xmlns:a16="http://schemas.microsoft.com/office/drawing/2014/main" id="{36AA22FD-2314-038C-7608-D75538DA4E25}"/>
              </a:ext>
            </a:extLst>
          </p:cNvPr>
          <p:cNvSpPr txBox="1">
            <a:spLocks/>
          </p:cNvSpPr>
          <p:nvPr/>
        </p:nvSpPr>
        <p:spPr>
          <a:xfrm>
            <a:off x="410793" y="6437261"/>
            <a:ext cx="6022735" cy="2195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rgbClr val="201F37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CONFIDENTIEL OTRERA - 2026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80EE6FD7-9BBE-DF23-26F0-450427F504AE}"/>
              </a:ext>
            </a:extLst>
          </p:cNvPr>
          <p:cNvCxnSpPr>
            <a:cxnSpLocks/>
          </p:cNvCxnSpPr>
          <p:nvPr/>
        </p:nvCxnSpPr>
        <p:spPr>
          <a:xfrm>
            <a:off x="498750" y="6288479"/>
            <a:ext cx="1128087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47A6099-88FB-6944-2DD7-BFC0C915B802}"/>
              </a:ext>
            </a:extLst>
          </p:cNvPr>
          <p:cNvCxnSpPr>
            <a:cxnSpLocks/>
          </p:cNvCxnSpPr>
          <p:nvPr/>
        </p:nvCxnSpPr>
        <p:spPr>
          <a:xfrm>
            <a:off x="1626836" y="6288479"/>
            <a:ext cx="451346" cy="0"/>
          </a:xfrm>
          <a:prstGeom prst="line">
            <a:avLst/>
          </a:prstGeom>
          <a:ln w="57150">
            <a:solidFill>
              <a:srgbClr val="E7305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oup 71">
            <a:extLst>
              <a:ext uri="{FF2B5EF4-FFF2-40B4-BE49-F238E27FC236}">
                <a16:creationId xmlns:a16="http://schemas.microsoft.com/office/drawing/2014/main" id="{9F9153B4-9684-005F-CB02-E965D20A318F}"/>
              </a:ext>
            </a:extLst>
          </p:cNvPr>
          <p:cNvGrpSpPr/>
          <p:nvPr/>
        </p:nvGrpSpPr>
        <p:grpSpPr>
          <a:xfrm>
            <a:off x="10227521" y="6210174"/>
            <a:ext cx="1359642" cy="344277"/>
            <a:chOff x="0" y="0"/>
            <a:chExt cx="2522931" cy="711987"/>
          </a:xfrm>
        </p:grpSpPr>
        <p:sp>
          <p:nvSpPr>
            <p:cNvPr id="16" name="Freeform 72" descr="Une image contenant Police, Graphique, logo, conception  Description générée automatiquement">
              <a:extLst>
                <a:ext uri="{FF2B5EF4-FFF2-40B4-BE49-F238E27FC236}">
                  <a16:creationId xmlns:a16="http://schemas.microsoft.com/office/drawing/2014/main" id="{1686BD30-0F09-DD7B-7F2C-CA1F701FC5F0}"/>
                </a:ext>
              </a:extLst>
            </p:cNvPr>
            <p:cNvSpPr/>
            <p:nvPr/>
          </p:nvSpPr>
          <p:spPr>
            <a:xfrm>
              <a:off x="0" y="0"/>
              <a:ext cx="2522982" cy="711962"/>
            </a:xfrm>
            <a:custGeom>
              <a:avLst/>
              <a:gdLst/>
              <a:ahLst/>
              <a:cxnLst/>
              <a:rect l="l" t="t" r="r" b="b"/>
              <a:pathLst>
                <a:path w="2522982" h="711962">
                  <a:moveTo>
                    <a:pt x="0" y="0"/>
                  </a:moveTo>
                  <a:lnTo>
                    <a:pt x="2522982" y="0"/>
                  </a:lnTo>
                  <a:lnTo>
                    <a:pt x="2522982" y="711962"/>
                  </a:lnTo>
                  <a:lnTo>
                    <a:pt x="0" y="711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r="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121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1556F-C740-4DE9-2969-985470A25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A84AC8C-9783-55DE-011A-FC9747EEE958}"/>
              </a:ext>
            </a:extLst>
          </p:cNvPr>
          <p:cNvSpPr/>
          <p:nvPr/>
        </p:nvSpPr>
        <p:spPr>
          <a:xfrm>
            <a:off x="0" y="2483"/>
            <a:ext cx="12192000" cy="6855517"/>
          </a:xfrm>
          <a:prstGeom prst="roundRect">
            <a:avLst>
              <a:gd name="adj" fmla="val 0"/>
            </a:avLst>
          </a:prstGeom>
          <a:gradFill>
            <a:gsLst>
              <a:gs pos="32000">
                <a:srgbClr val="201F37"/>
              </a:gs>
              <a:gs pos="100000">
                <a:srgbClr val="E7305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548876F-7A2A-B6BD-6E70-684E9AD252CB}"/>
              </a:ext>
            </a:extLst>
          </p:cNvPr>
          <p:cNvSpPr/>
          <p:nvPr/>
        </p:nvSpPr>
        <p:spPr>
          <a:xfrm>
            <a:off x="4240723" y="654224"/>
            <a:ext cx="7427759" cy="5549551"/>
          </a:xfrm>
          <a:prstGeom prst="roundRect">
            <a:avLst>
              <a:gd name="adj" fmla="val 24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250D9B2-E461-8F41-772E-4CC725FE643B}"/>
              </a:ext>
            </a:extLst>
          </p:cNvPr>
          <p:cNvSpPr/>
          <p:nvPr/>
        </p:nvSpPr>
        <p:spPr>
          <a:xfrm>
            <a:off x="450559" y="2902171"/>
            <a:ext cx="3625357" cy="3301604"/>
          </a:xfrm>
          <a:prstGeom prst="roundRect">
            <a:avLst>
              <a:gd name="adj" fmla="val 416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74879E6-C446-124E-EAD9-0509D70E3190}"/>
              </a:ext>
            </a:extLst>
          </p:cNvPr>
          <p:cNvSpPr/>
          <p:nvPr/>
        </p:nvSpPr>
        <p:spPr>
          <a:xfrm>
            <a:off x="462231" y="654225"/>
            <a:ext cx="3620119" cy="2069926"/>
          </a:xfrm>
          <a:prstGeom prst="roundRect">
            <a:avLst>
              <a:gd name="adj" fmla="val 53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Picture 4" descr="Agence de Communication et Création de Contenu de Marque - Tchoker's Studios">
            <a:extLst>
              <a:ext uri="{FF2B5EF4-FFF2-40B4-BE49-F238E27FC236}">
                <a16:creationId xmlns:a16="http://schemas.microsoft.com/office/drawing/2014/main" id="{1F60D990-50E4-442F-04C7-E5CF4CDCD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3551" y="5080808"/>
            <a:ext cx="1363143" cy="94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 descr="Une image contenant texte, Police, capture d’écran, logo&#10;&#10;Le contenu généré par l’IA peut être incorrect.">
            <a:extLst>
              <a:ext uri="{FF2B5EF4-FFF2-40B4-BE49-F238E27FC236}">
                <a16:creationId xmlns:a16="http://schemas.microsoft.com/office/drawing/2014/main" id="{D06F0010-EA72-1E5E-1663-473F7E9865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6730" y="1678812"/>
            <a:ext cx="1165871" cy="761386"/>
          </a:xfrm>
          <a:prstGeom prst="rect">
            <a:avLst/>
          </a:prstGeom>
        </p:spPr>
      </p:pic>
      <p:pic>
        <p:nvPicPr>
          <p:cNvPr id="17" name="Image 16" descr="Une image contenant Papier couché, Papier origami, Arts créatifs, Carmin&#10;&#10;Le contenu généré par l’IA peut être incorrect.">
            <a:extLst>
              <a:ext uri="{FF2B5EF4-FFF2-40B4-BE49-F238E27FC236}">
                <a16:creationId xmlns:a16="http://schemas.microsoft.com/office/drawing/2014/main" id="{DDDA9E21-D547-B31A-C54D-D6FF3D9EA5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6189" y="3196297"/>
            <a:ext cx="785517" cy="1104882"/>
          </a:xfrm>
          <a:prstGeom prst="rect">
            <a:avLst/>
          </a:prstGeom>
        </p:spPr>
      </p:pic>
      <p:pic>
        <p:nvPicPr>
          <p:cNvPr id="22" name="Image 21" descr="Une image contenant Graphique, cercle, graphisme, Police&#10;&#10;Le contenu généré par l’IA peut être incorrect.">
            <a:extLst>
              <a:ext uri="{FF2B5EF4-FFF2-40B4-BE49-F238E27FC236}">
                <a16:creationId xmlns:a16="http://schemas.microsoft.com/office/drawing/2014/main" id="{80610A56-8041-7912-886B-379B6E8F66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687" y="1061287"/>
            <a:ext cx="1539228" cy="1539228"/>
          </a:xfrm>
          <a:prstGeom prst="rect">
            <a:avLst/>
          </a:prstGeom>
        </p:spPr>
      </p:pic>
      <p:pic>
        <p:nvPicPr>
          <p:cNvPr id="24" name="Image 23" descr="Une image contenant Police, Graphique, logo, graphisme&#10;&#10;Le contenu généré par l’IA peut être incorrect.">
            <a:extLst>
              <a:ext uri="{FF2B5EF4-FFF2-40B4-BE49-F238E27FC236}">
                <a16:creationId xmlns:a16="http://schemas.microsoft.com/office/drawing/2014/main" id="{6E45E783-40C9-4AD9-399F-94D133C364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6730" y="1200274"/>
            <a:ext cx="1072093" cy="307390"/>
          </a:xfrm>
          <a:prstGeom prst="rect">
            <a:avLst/>
          </a:prstGeom>
        </p:spPr>
      </p:pic>
      <p:sp>
        <p:nvSpPr>
          <p:cNvPr id="26" name="TextBox 31">
            <a:extLst>
              <a:ext uri="{FF2B5EF4-FFF2-40B4-BE49-F238E27FC236}">
                <a16:creationId xmlns:a16="http://schemas.microsoft.com/office/drawing/2014/main" id="{990BE88C-B656-184A-6346-3053EE183FE0}"/>
              </a:ext>
            </a:extLst>
          </p:cNvPr>
          <p:cNvSpPr txBox="1"/>
          <p:nvPr/>
        </p:nvSpPr>
        <p:spPr>
          <a:xfrm>
            <a:off x="1007986" y="887183"/>
            <a:ext cx="1539229" cy="16145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-5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France 2030</a:t>
            </a:r>
          </a:p>
        </p:txBody>
      </p:sp>
      <p:sp>
        <p:nvSpPr>
          <p:cNvPr id="27" name="TextBox 31">
            <a:extLst>
              <a:ext uri="{FF2B5EF4-FFF2-40B4-BE49-F238E27FC236}">
                <a16:creationId xmlns:a16="http://schemas.microsoft.com/office/drawing/2014/main" id="{B5799CCC-AC1F-5E1F-4A4B-A77ED1922E61}"/>
              </a:ext>
            </a:extLst>
          </p:cNvPr>
          <p:cNvSpPr txBox="1"/>
          <p:nvPr/>
        </p:nvSpPr>
        <p:spPr>
          <a:xfrm>
            <a:off x="4908447" y="882438"/>
            <a:ext cx="4612244" cy="166199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-5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Industrial partners &amp; investors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614D8E45-8BB9-4ADE-B7B3-9F358A2E6324}"/>
              </a:ext>
            </a:extLst>
          </p:cNvPr>
          <p:cNvSpPr/>
          <p:nvPr/>
        </p:nvSpPr>
        <p:spPr>
          <a:xfrm>
            <a:off x="4583809" y="873928"/>
            <a:ext cx="127263" cy="127263"/>
          </a:xfrm>
          <a:prstGeom prst="ellipse">
            <a:avLst/>
          </a:prstGeom>
          <a:solidFill>
            <a:srgbClr val="E730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2E33C105-E5F2-312A-2C6E-9EA76AC012E4}"/>
              </a:ext>
            </a:extLst>
          </p:cNvPr>
          <p:cNvSpPr/>
          <p:nvPr/>
        </p:nvSpPr>
        <p:spPr>
          <a:xfrm>
            <a:off x="718560" y="865283"/>
            <a:ext cx="127263" cy="127263"/>
          </a:xfrm>
          <a:prstGeom prst="ellipse">
            <a:avLst/>
          </a:prstGeom>
          <a:solidFill>
            <a:srgbClr val="E730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TextBox 31">
            <a:extLst>
              <a:ext uri="{FF2B5EF4-FFF2-40B4-BE49-F238E27FC236}">
                <a16:creationId xmlns:a16="http://schemas.microsoft.com/office/drawing/2014/main" id="{513BCB82-41DC-D020-93A3-BBA24B05AEBD}"/>
              </a:ext>
            </a:extLst>
          </p:cNvPr>
          <p:cNvSpPr txBox="1"/>
          <p:nvPr/>
        </p:nvSpPr>
        <p:spPr>
          <a:xfrm>
            <a:off x="984322" y="3060437"/>
            <a:ext cx="1539229" cy="16145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-5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Labels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CDCD894D-A20E-3E26-ED20-F616EA9C56D9}"/>
              </a:ext>
            </a:extLst>
          </p:cNvPr>
          <p:cNvSpPr/>
          <p:nvPr/>
        </p:nvSpPr>
        <p:spPr>
          <a:xfrm>
            <a:off x="706725" y="3060437"/>
            <a:ext cx="127263" cy="127263"/>
          </a:xfrm>
          <a:prstGeom prst="ellipse">
            <a:avLst/>
          </a:prstGeom>
          <a:solidFill>
            <a:srgbClr val="E730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6" name="Image 35" descr="Une image contenant texte, cercle, Police, Graphique&#10;&#10;Le contenu généré par l’IA peut être incorrect.">
            <a:extLst>
              <a:ext uri="{FF2B5EF4-FFF2-40B4-BE49-F238E27FC236}">
                <a16:creationId xmlns:a16="http://schemas.microsoft.com/office/drawing/2014/main" id="{DA33D6C4-107C-050D-1DDA-07C4EB362EC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356" y="3399004"/>
            <a:ext cx="784881" cy="784881"/>
          </a:xfrm>
          <a:prstGeom prst="rect">
            <a:avLst/>
          </a:prstGeom>
        </p:spPr>
      </p:pic>
      <p:pic>
        <p:nvPicPr>
          <p:cNvPr id="37" name="Image 36" descr="Une image contenant Graphique, Police, graphisme, logo&#10;&#10;Le contenu généré par l’IA peut être incorrect.">
            <a:extLst>
              <a:ext uri="{FF2B5EF4-FFF2-40B4-BE49-F238E27FC236}">
                <a16:creationId xmlns:a16="http://schemas.microsoft.com/office/drawing/2014/main" id="{DC54BB11-992B-CBB1-7336-5C9F05832C2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8501" y="3448144"/>
            <a:ext cx="1051058" cy="735741"/>
          </a:xfrm>
          <a:prstGeom prst="rect">
            <a:avLst/>
          </a:prstGeom>
        </p:spPr>
      </p:pic>
      <p:pic>
        <p:nvPicPr>
          <p:cNvPr id="38" name="Image 37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79E82245-5DCF-C907-BD91-037FA42E999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7851" y="4596829"/>
            <a:ext cx="1621270" cy="327737"/>
          </a:xfrm>
          <a:prstGeom prst="rect">
            <a:avLst/>
          </a:prstGeom>
        </p:spPr>
      </p:pic>
      <p:pic>
        <p:nvPicPr>
          <p:cNvPr id="39" name="Image 38" descr="Une image contenant Graphique, clipart, graphisme, symbole&#10;&#10;Le contenu généré par l’IA peut être incorrect.">
            <a:extLst>
              <a:ext uri="{FF2B5EF4-FFF2-40B4-BE49-F238E27FC236}">
                <a16:creationId xmlns:a16="http://schemas.microsoft.com/office/drawing/2014/main" id="{7EACF5C6-15BC-F644-BDF0-E3986E5E861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501" y="5318999"/>
            <a:ext cx="1669677" cy="477714"/>
          </a:xfrm>
          <a:prstGeom prst="rect">
            <a:avLst/>
          </a:prstGeom>
        </p:spPr>
      </p:pic>
      <p:pic>
        <p:nvPicPr>
          <p:cNvPr id="40" name="Image 39" descr="Une image contenant Graphique, Police, graphisme, logo&#10;&#10;Le contenu généré par l’IA peut être incorrect.">
            <a:extLst>
              <a:ext uri="{FF2B5EF4-FFF2-40B4-BE49-F238E27FC236}">
                <a16:creationId xmlns:a16="http://schemas.microsoft.com/office/drawing/2014/main" id="{09609EAC-E843-2535-7819-DAB199CF109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236" y="4444673"/>
            <a:ext cx="1043226" cy="523973"/>
          </a:xfrm>
          <a:prstGeom prst="rect">
            <a:avLst/>
          </a:prstGeom>
        </p:spPr>
      </p:pic>
      <p:pic>
        <p:nvPicPr>
          <p:cNvPr id="2" name="Image 1" descr="Une image contenant Police, Graphique, graphisme, logo&#10;&#10;Le contenu généré par l’IA peut être incorrect.">
            <a:extLst>
              <a:ext uri="{FF2B5EF4-FFF2-40B4-BE49-F238E27FC236}">
                <a16:creationId xmlns:a16="http://schemas.microsoft.com/office/drawing/2014/main" id="{F15DDD24-3806-2B72-4CCC-B4CA27E2917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733" y="6446017"/>
            <a:ext cx="1074397" cy="20202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3E9E62A-BD28-D1E1-2228-99BA778AE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83789" y="3957928"/>
            <a:ext cx="1339710" cy="41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98682E2-E813-8A09-ED5C-401B8F166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75245" y="1264711"/>
            <a:ext cx="1233780" cy="52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C3C72651-065D-5D20-D7AF-84F5E12BC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5930" y="3979734"/>
            <a:ext cx="1818086" cy="28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933E1098-39AF-C284-9440-6018D60F0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1113" y="3785862"/>
            <a:ext cx="691096" cy="69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JAEA's logo | Japan Atomic Energy Agency">
            <a:extLst>
              <a:ext uri="{FF2B5EF4-FFF2-40B4-BE49-F238E27FC236}">
                <a16:creationId xmlns:a16="http://schemas.microsoft.com/office/drawing/2014/main" id="{37C67696-9C34-83A9-F2C7-522D74897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72017" y="3818318"/>
            <a:ext cx="1290577" cy="705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EL - Forindustrie">
            <a:extLst>
              <a:ext uri="{FF2B5EF4-FFF2-40B4-BE49-F238E27FC236}">
                <a16:creationId xmlns:a16="http://schemas.microsoft.com/office/drawing/2014/main" id="{AE323C60-ACF5-A3A3-FC99-D61443762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37895" y="2076405"/>
            <a:ext cx="672092" cy="684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D551566C-3C6B-DDAD-8C1C-D1530B4E3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7739" y="2320084"/>
            <a:ext cx="1144620" cy="41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00916083-53D0-D1ED-F1F5-614473B53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30577" y="2073367"/>
            <a:ext cx="762627" cy="76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Accueil - Ekium">
            <a:extLst>
              <a:ext uri="{FF2B5EF4-FFF2-40B4-BE49-F238E27FC236}">
                <a16:creationId xmlns:a16="http://schemas.microsoft.com/office/drawing/2014/main" id="{67864CC7-5C64-108E-93D0-BA51AD898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89408" y="2271506"/>
            <a:ext cx="552677" cy="496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roupe_ADF_logo (2) - ADF">
            <a:extLst>
              <a:ext uri="{FF2B5EF4-FFF2-40B4-BE49-F238E27FC236}">
                <a16:creationId xmlns:a16="http://schemas.microsoft.com/office/drawing/2014/main" id="{EC865EDA-BD33-80E6-BB37-045A6251E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0903" y="901594"/>
            <a:ext cx="1818086" cy="1292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A91C3514-89B4-4089-AE05-83D75943F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2467" y="2130944"/>
            <a:ext cx="1644041" cy="772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Onet - YouTube">
            <a:extLst>
              <a:ext uri="{FF2B5EF4-FFF2-40B4-BE49-F238E27FC236}">
                <a16:creationId xmlns:a16="http://schemas.microsoft.com/office/drawing/2014/main" id="{FBB152B9-287D-C1C0-E20E-E4A38690F5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7269" y="2144974"/>
            <a:ext cx="1119710" cy="691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fortil Group - Committed to sustainable performance">
            <a:extLst>
              <a:ext uri="{FF2B5EF4-FFF2-40B4-BE49-F238E27FC236}">
                <a16:creationId xmlns:a16="http://schemas.microsoft.com/office/drawing/2014/main" id="{2D1E74B3-372D-20F9-747F-3940C4164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21265" y="1248610"/>
            <a:ext cx="1589125" cy="57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NGELIANCE TECHNOLOGIES BREST | BPN">
            <a:extLst>
              <a:ext uri="{FF2B5EF4-FFF2-40B4-BE49-F238E27FC236}">
                <a16:creationId xmlns:a16="http://schemas.microsoft.com/office/drawing/2014/main" id="{34AEC395-38F5-E12A-E932-7B5B4A6E1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5322" y="5135372"/>
            <a:ext cx="1812506" cy="69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9144B569-D0D3-450C-53C0-09005307E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6848" y="5231536"/>
            <a:ext cx="1494372" cy="53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NEEXT Engineering - Ouverture du capital | NEEXT">
            <a:extLst>
              <a:ext uri="{FF2B5EF4-FFF2-40B4-BE49-F238E27FC236}">
                <a16:creationId xmlns:a16="http://schemas.microsoft.com/office/drawing/2014/main" id="{F4EF6F93-37D6-47AE-C10A-AD5798EF3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77828" y="5191290"/>
            <a:ext cx="1603704" cy="571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31">
            <a:extLst>
              <a:ext uri="{FF2B5EF4-FFF2-40B4-BE49-F238E27FC236}">
                <a16:creationId xmlns:a16="http://schemas.microsoft.com/office/drawing/2014/main" id="{99F3D442-DE09-441B-1C90-616330330208}"/>
              </a:ext>
            </a:extLst>
          </p:cNvPr>
          <p:cNvSpPr txBox="1"/>
          <p:nvPr/>
        </p:nvSpPr>
        <p:spPr>
          <a:xfrm>
            <a:off x="4908447" y="3393338"/>
            <a:ext cx="4612244" cy="166199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-5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Industrial support &amp; Strategic collaborations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7DCFA010-6839-93E3-15A8-7CB81F42B75C}"/>
              </a:ext>
            </a:extLst>
          </p:cNvPr>
          <p:cNvSpPr/>
          <p:nvPr/>
        </p:nvSpPr>
        <p:spPr>
          <a:xfrm>
            <a:off x="4583809" y="3384828"/>
            <a:ext cx="127263" cy="127263"/>
          </a:xfrm>
          <a:prstGeom prst="ellipse">
            <a:avLst/>
          </a:prstGeom>
          <a:solidFill>
            <a:srgbClr val="E730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31">
            <a:extLst>
              <a:ext uri="{FF2B5EF4-FFF2-40B4-BE49-F238E27FC236}">
                <a16:creationId xmlns:a16="http://schemas.microsoft.com/office/drawing/2014/main" id="{277D833A-45C5-906B-1975-E7C6A099D163}"/>
              </a:ext>
            </a:extLst>
          </p:cNvPr>
          <p:cNvSpPr txBox="1"/>
          <p:nvPr/>
        </p:nvSpPr>
        <p:spPr>
          <a:xfrm>
            <a:off x="4908447" y="4875349"/>
            <a:ext cx="4612244" cy="166199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-5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Montserrat"/>
                <a:sym typeface="Montserrat"/>
              </a:rPr>
              <a:t>Strategic subcontractors 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A586A25-65B9-19F6-FEC8-39B0B3882EED}"/>
              </a:ext>
            </a:extLst>
          </p:cNvPr>
          <p:cNvSpPr/>
          <p:nvPr/>
        </p:nvSpPr>
        <p:spPr>
          <a:xfrm>
            <a:off x="4583809" y="4866839"/>
            <a:ext cx="127263" cy="127263"/>
          </a:xfrm>
          <a:prstGeom prst="ellipse">
            <a:avLst/>
          </a:prstGeom>
          <a:solidFill>
            <a:srgbClr val="E730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Espace réservé du texte 19">
            <a:extLst>
              <a:ext uri="{FF2B5EF4-FFF2-40B4-BE49-F238E27FC236}">
                <a16:creationId xmlns:a16="http://schemas.microsoft.com/office/drawing/2014/main" id="{9169D0EF-A58D-366E-6E42-4CD256D809BA}"/>
              </a:ext>
            </a:extLst>
          </p:cNvPr>
          <p:cNvSpPr txBox="1">
            <a:spLocks/>
          </p:cNvSpPr>
          <p:nvPr/>
        </p:nvSpPr>
        <p:spPr>
          <a:xfrm>
            <a:off x="276438" y="6437734"/>
            <a:ext cx="6022735" cy="2195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rgbClr val="201F37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201F37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CONFIDENTIEL OTRERA - 2026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E8057A1-1836-5AEA-0D52-9B0397AA6FD8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3809" y="1111110"/>
            <a:ext cx="998877" cy="92979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4A0650D-9713-3C55-05AC-B1A68F73D694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343907" y="1961271"/>
            <a:ext cx="986996" cy="986996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907D299A-C523-9F2C-EFC3-CEE567F582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8337895" y="1369079"/>
            <a:ext cx="1672946" cy="410899"/>
          </a:xfrm>
          <a:prstGeom prst="rect">
            <a:avLst/>
          </a:prstGeom>
        </p:spPr>
      </p:pic>
      <p:pic>
        <p:nvPicPr>
          <p:cNvPr id="15" name="Image 14" descr="Fichier:ANSYS logo.png — Wikipédia">
            <a:extLst>
              <a:ext uri="{FF2B5EF4-FFF2-40B4-BE49-F238E27FC236}">
                <a16:creationId xmlns:a16="http://schemas.microsoft.com/office/drawing/2014/main" id="{4DE76F57-5ABC-433B-3052-533815462FB0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1532" y="5279391"/>
            <a:ext cx="1528858" cy="49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10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35262-7CF5-E402-8252-42F779858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ractère coloré, capture d’écran, Graphique, Magenta&#10;&#10;Le contenu généré par l’IA peut être incorrect.">
            <a:extLst>
              <a:ext uri="{FF2B5EF4-FFF2-40B4-BE49-F238E27FC236}">
                <a16:creationId xmlns:a16="http://schemas.microsoft.com/office/drawing/2014/main" id="{D9AD2C84-4FDA-F7F9-22A8-ECB6FF0E2B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70"/>
            <a:ext cx="12193546" cy="6857128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FE742255-3063-1611-EEC5-7D3B4981C4D4}"/>
              </a:ext>
            </a:extLst>
          </p:cNvPr>
          <p:cNvSpPr txBox="1">
            <a:spLocks/>
          </p:cNvSpPr>
          <p:nvPr/>
        </p:nvSpPr>
        <p:spPr>
          <a:xfrm>
            <a:off x="624122" y="3406161"/>
            <a:ext cx="5471877" cy="179975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j-cs"/>
            </a:endParaRPr>
          </a:p>
        </p:txBody>
      </p:sp>
      <p:pic>
        <p:nvPicPr>
          <p:cNvPr id="6" name="Image 5" descr="Une image contenant Graphique, Police, graphisme, logo&#10;&#10;Le contenu généré par l’IA peut être incorrect.">
            <a:extLst>
              <a:ext uri="{FF2B5EF4-FFF2-40B4-BE49-F238E27FC236}">
                <a16:creationId xmlns:a16="http://schemas.microsoft.com/office/drawing/2014/main" id="{2576E4E9-94E3-45CE-EDB4-41F3DD8452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121" y="243773"/>
            <a:ext cx="1714500" cy="1714500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5F957D4D-374B-0C35-3C55-03C023826541}"/>
              </a:ext>
            </a:extLst>
          </p:cNvPr>
          <p:cNvSpPr txBox="1">
            <a:spLocks/>
          </p:cNvSpPr>
          <p:nvPr/>
        </p:nvSpPr>
        <p:spPr>
          <a:xfrm>
            <a:off x="972690" y="3672773"/>
            <a:ext cx="8385765" cy="193899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+mj-cs"/>
              </a:rPr>
              <a:t>MODELICA pour  	étudier le SCE </a:t>
            </a:r>
          </a:p>
        </p:txBody>
      </p:sp>
      <p:pic>
        <p:nvPicPr>
          <p:cNvPr id="8" name="Image 7" descr="Une image contenant Graphique, créativité&#10;&#10;Le contenu généré par l’IA peut être incorrect.">
            <a:extLst>
              <a:ext uri="{FF2B5EF4-FFF2-40B4-BE49-F238E27FC236}">
                <a16:creationId xmlns:a16="http://schemas.microsoft.com/office/drawing/2014/main" id="{C9CECD88-EF66-4072-6F1F-88D2B7AF89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722" y="4859524"/>
            <a:ext cx="1417937" cy="53335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8743DA3-B775-44F7-274D-479A8665F3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2956" y="-1405654"/>
            <a:ext cx="5309044" cy="94383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0CF5D3D-2D6E-A4CA-921F-830F9811FAD8}"/>
              </a:ext>
            </a:extLst>
          </p:cNvPr>
          <p:cNvSpPr txBox="1"/>
          <p:nvPr/>
        </p:nvSpPr>
        <p:spPr>
          <a:xfrm>
            <a:off x="676232" y="1958273"/>
            <a:ext cx="6154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4800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50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sz="quarter" idx="11"/>
          </p:nvPr>
        </p:nvSpPr>
        <p:spPr>
          <a:xfrm>
            <a:off x="652498" y="356617"/>
            <a:ext cx="8229600" cy="384047"/>
          </a:xfrm>
        </p:spPr>
        <p:txBody>
          <a:bodyPr lIns="0"/>
          <a:lstStyle/>
          <a:p>
            <a:r>
              <a:rPr dirty="0"/>
              <a:t>SYSTÈME DE CONVERSION D'ÉNERGIE</a:t>
            </a:r>
          </a:p>
        </p:txBody>
      </p:sp>
      <p:sp>
        <p:nvSpPr>
          <p:cNvPr id="3" name="Key message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Un modèle système unique et modulaire : on remplace un composant (cycle, échangeur, usage) sans reconstruire la chaîne.</a:t>
            </a:r>
          </a:p>
        </p:txBody>
      </p:sp>
      <p:sp>
        <p:nvSpPr>
          <p:cNvPr id="4" name="Headline"/>
          <p:cNvSpPr txBox="1"/>
          <p:nvPr/>
        </p:nvSpPr>
        <p:spPr>
          <a:xfrm>
            <a:off x="640080" y="768096"/>
            <a:ext cx="1090879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B0A34"/>
                </a:solidFill>
                <a:latin typeface="Montserrat"/>
              </a:rPr>
              <a:t>Une chaîne multiphysique couplée, du cœur aux usages</a:t>
            </a:r>
          </a:p>
        </p:txBody>
      </p:sp>
      <p:sp>
        <p:nvSpPr>
          <p:cNvPr id="5" name="Zone SCE"/>
          <p:cNvSpPr/>
          <p:nvPr/>
        </p:nvSpPr>
        <p:spPr>
          <a:xfrm>
            <a:off x="5007254" y="1298448"/>
            <a:ext cx="6669633" cy="1828800"/>
          </a:xfrm>
          <a:prstGeom prst="roundRect">
            <a:avLst>
              <a:gd name="adj" fmla="val 8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Label SCE"/>
          <p:cNvSpPr txBox="1"/>
          <p:nvPr/>
        </p:nvSpPr>
        <p:spPr>
          <a:xfrm>
            <a:off x="5135270" y="1362456"/>
            <a:ext cx="3657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D02D55"/>
                </a:solidFill>
                <a:latin typeface="Montserrat"/>
              </a:rPr>
              <a:t>PÉRIMÈTRE SCE</a:t>
            </a:r>
          </a:p>
        </p:txBody>
      </p:sp>
      <p:sp>
        <p:nvSpPr>
          <p:cNvPr id="7" name="Label amont"/>
          <p:cNvSpPr txBox="1"/>
          <p:nvPr/>
        </p:nvSpPr>
        <p:spPr>
          <a:xfrm>
            <a:off x="640080" y="1362456"/>
            <a:ext cx="40233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5B6275"/>
                </a:solidFill>
                <a:latin typeface="Montserrat"/>
              </a:rPr>
              <a:t>AMONT · MODÈLES RÉDUITS</a:t>
            </a:r>
          </a:p>
        </p:txBody>
      </p:sp>
      <p:sp>
        <p:nvSpPr>
          <p:cNvPr id="8" name="Card 1"/>
          <p:cNvSpPr/>
          <p:nvPr/>
        </p:nvSpPr>
        <p:spPr>
          <a:xfrm>
            <a:off x="640080" y="1645920"/>
            <a:ext cx="1918411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12700">
            <a:solidFill>
              <a:srgbClr val="1314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Icon circle 2"/>
          <p:cNvSpPr/>
          <p:nvPr/>
        </p:nvSpPr>
        <p:spPr>
          <a:xfrm>
            <a:off x="1370685" y="1737360"/>
            <a:ext cx="457200" cy="457200"/>
          </a:xfrm>
          <a:prstGeom prst="ellipse">
            <a:avLst/>
          </a:prstGeom>
          <a:solidFill>
            <a:srgbClr val="1314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Icon atom 3" descr="Icône ato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413" y="1847088"/>
            <a:ext cx="237744" cy="237744"/>
          </a:xfrm>
          <a:prstGeom prst="rect">
            <a:avLst/>
          </a:prstGeom>
        </p:spPr>
      </p:pic>
      <p:sp>
        <p:nvSpPr>
          <p:cNvPr id="11" name="Text 4"/>
          <p:cNvSpPr txBox="1"/>
          <p:nvPr/>
        </p:nvSpPr>
        <p:spPr>
          <a:xfrm>
            <a:off x="685800" y="2249424"/>
            <a:ext cx="1826971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0B0A34"/>
                </a:solidFill>
                <a:latin typeface="Montserrat"/>
              </a:rPr>
              <a:t>Source chaude</a:t>
            </a:r>
          </a:p>
        </p:txBody>
      </p:sp>
      <p:sp>
        <p:nvSpPr>
          <p:cNvPr id="12" name="Text 5"/>
          <p:cNvSpPr txBox="1"/>
          <p:nvPr/>
        </p:nvSpPr>
        <p:spPr>
          <a:xfrm>
            <a:off x="685800" y="2468880"/>
            <a:ext cx="1826971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0" i="0">
                <a:solidFill>
                  <a:srgbClr val="5B6275"/>
                </a:solidFill>
                <a:latin typeface="Montserrat"/>
              </a:rPr>
              <a:t>Cœur + primaire Na</a:t>
            </a:r>
          </a:p>
        </p:txBody>
      </p:sp>
      <p:sp>
        <p:nvSpPr>
          <p:cNvPr id="13" name="Text 6"/>
          <p:cNvSpPr txBox="1"/>
          <p:nvPr/>
        </p:nvSpPr>
        <p:spPr>
          <a:xfrm>
            <a:off x="713231" y="2670048"/>
            <a:ext cx="177210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i="1">
                <a:solidFill>
                  <a:srgbClr val="0B0A34"/>
                </a:solidFill>
                <a:latin typeface="Montserrat"/>
              </a:rPr>
              <a:t>Cinétique point, contre-réactions</a:t>
            </a:r>
          </a:p>
        </p:txBody>
      </p:sp>
      <p:sp>
        <p:nvSpPr>
          <p:cNvPr id="14" name="Chevron 7"/>
          <p:cNvSpPr/>
          <p:nvPr/>
        </p:nvSpPr>
        <p:spPr>
          <a:xfrm>
            <a:off x="2649931" y="2203703"/>
            <a:ext cx="146304" cy="256032"/>
          </a:xfrm>
          <a:prstGeom prst="chevron">
            <a:avLst/>
          </a:prstGeom>
          <a:solidFill>
            <a:srgbClr val="D02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Card 8"/>
          <p:cNvSpPr/>
          <p:nvPr/>
        </p:nvSpPr>
        <p:spPr>
          <a:xfrm>
            <a:off x="2887675" y="1645920"/>
            <a:ext cx="1918411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12700">
            <a:solidFill>
              <a:srgbClr val="1314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Icon circle 9"/>
          <p:cNvSpPr/>
          <p:nvPr/>
        </p:nvSpPr>
        <p:spPr>
          <a:xfrm>
            <a:off x="3618280" y="1737360"/>
            <a:ext cx="457200" cy="457200"/>
          </a:xfrm>
          <a:prstGeom prst="ellipse">
            <a:avLst/>
          </a:prstGeom>
          <a:solidFill>
            <a:srgbClr val="1314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Icon loop 10" descr="Icône loo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8008" y="1847088"/>
            <a:ext cx="237744" cy="237744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2933395" y="2249424"/>
            <a:ext cx="1826971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0B0A34"/>
                </a:solidFill>
                <a:latin typeface="Montserrat"/>
              </a:rPr>
              <a:t>Boucle sodium</a:t>
            </a:r>
          </a:p>
        </p:txBody>
      </p:sp>
      <p:sp>
        <p:nvSpPr>
          <p:cNvPr id="19" name="Text 12"/>
          <p:cNvSpPr txBox="1"/>
          <p:nvPr/>
        </p:nvSpPr>
        <p:spPr>
          <a:xfrm>
            <a:off x="2933395" y="2468880"/>
            <a:ext cx="1826971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0" i="0">
                <a:solidFill>
                  <a:srgbClr val="5B6275"/>
                </a:solidFill>
                <a:latin typeface="Montserrat"/>
              </a:rPr>
              <a:t>Circuit intermédiaire</a:t>
            </a:r>
          </a:p>
        </p:txBody>
      </p:sp>
      <p:sp>
        <p:nvSpPr>
          <p:cNvPr id="20" name="Text 13"/>
          <p:cNvSpPr txBox="1"/>
          <p:nvPr/>
        </p:nvSpPr>
        <p:spPr>
          <a:xfrm>
            <a:off x="2960827" y="2670048"/>
            <a:ext cx="177210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i="1">
                <a:solidFill>
                  <a:srgbClr val="0B0A34"/>
                </a:solidFill>
                <a:latin typeface="Montserrat"/>
              </a:rPr>
              <a:t>1D volumes finis, temps de transit</a:t>
            </a:r>
          </a:p>
        </p:txBody>
      </p:sp>
      <p:sp>
        <p:nvSpPr>
          <p:cNvPr id="21" name="Chevron 14"/>
          <p:cNvSpPr/>
          <p:nvPr/>
        </p:nvSpPr>
        <p:spPr>
          <a:xfrm>
            <a:off x="4897526" y="2203703"/>
            <a:ext cx="146304" cy="256032"/>
          </a:xfrm>
          <a:prstGeom prst="chevron">
            <a:avLst/>
          </a:prstGeom>
          <a:solidFill>
            <a:srgbClr val="D02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Card 15"/>
          <p:cNvSpPr/>
          <p:nvPr/>
        </p:nvSpPr>
        <p:spPr>
          <a:xfrm>
            <a:off x="5135270" y="1645920"/>
            <a:ext cx="1918411" cy="1371600"/>
          </a:xfrm>
          <a:prstGeom prst="roundRect">
            <a:avLst>
              <a:gd name="adj" fmla="val 9333"/>
            </a:avLst>
          </a:prstGeom>
          <a:solidFill>
            <a:srgbClr val="131435"/>
          </a:solidFill>
          <a:ln w="12700">
            <a:solidFill>
              <a:srgbClr val="1314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Icon circle 16"/>
          <p:cNvSpPr/>
          <p:nvPr/>
        </p:nvSpPr>
        <p:spPr>
          <a:xfrm>
            <a:off x="5865875" y="1737360"/>
            <a:ext cx="457200" cy="4572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Icon exchange 17" descr="Icône exchan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5603" y="1847088"/>
            <a:ext cx="237744" cy="237744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5180990" y="2249424"/>
            <a:ext cx="1826971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ontserrat"/>
              </a:rPr>
              <a:t>Échangeur</a:t>
            </a:r>
          </a:p>
        </p:txBody>
      </p:sp>
      <p:sp>
        <p:nvSpPr>
          <p:cNvPr id="26" name="Text 19"/>
          <p:cNvSpPr txBox="1"/>
          <p:nvPr/>
        </p:nvSpPr>
        <p:spPr>
          <a:xfrm>
            <a:off x="5180990" y="2468880"/>
            <a:ext cx="1826971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0" i="0">
                <a:solidFill>
                  <a:srgbClr val="C5D3EF"/>
                </a:solidFill>
                <a:latin typeface="Montserrat"/>
              </a:rPr>
              <a:t>GV ou Na / gaz</a:t>
            </a:r>
          </a:p>
        </p:txBody>
      </p:sp>
      <p:sp>
        <p:nvSpPr>
          <p:cNvPr id="27" name="Text 20"/>
          <p:cNvSpPr txBox="1"/>
          <p:nvPr/>
        </p:nvSpPr>
        <p:spPr>
          <a:xfrm>
            <a:off x="5208422" y="2670048"/>
            <a:ext cx="177210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i="1">
                <a:solidFill>
                  <a:srgbClr val="FFFFFF"/>
                </a:solidFill>
                <a:latin typeface="Montserrat"/>
              </a:rPr>
              <a:t>1D mono- ou diphasique</a:t>
            </a:r>
          </a:p>
        </p:txBody>
      </p:sp>
      <p:sp>
        <p:nvSpPr>
          <p:cNvPr id="28" name="Chevron 21"/>
          <p:cNvSpPr/>
          <p:nvPr/>
        </p:nvSpPr>
        <p:spPr>
          <a:xfrm>
            <a:off x="7145121" y="2203703"/>
            <a:ext cx="146304" cy="256032"/>
          </a:xfrm>
          <a:prstGeom prst="chevron">
            <a:avLst/>
          </a:prstGeom>
          <a:solidFill>
            <a:srgbClr val="D02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Card 22"/>
          <p:cNvSpPr/>
          <p:nvPr/>
        </p:nvSpPr>
        <p:spPr>
          <a:xfrm>
            <a:off x="7382865" y="1645920"/>
            <a:ext cx="1918411" cy="1371600"/>
          </a:xfrm>
          <a:prstGeom prst="roundRect">
            <a:avLst>
              <a:gd name="adj" fmla="val 9333"/>
            </a:avLst>
          </a:prstGeom>
          <a:solidFill>
            <a:srgbClr val="131435"/>
          </a:solidFill>
          <a:ln w="12700">
            <a:solidFill>
              <a:srgbClr val="1314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Icon circle 23"/>
          <p:cNvSpPr/>
          <p:nvPr/>
        </p:nvSpPr>
        <p:spPr>
          <a:xfrm>
            <a:off x="8113471" y="1737360"/>
            <a:ext cx="457200" cy="4572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Icon turbine 24" descr="Icône turbin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3199" y="1847088"/>
            <a:ext cx="237744" cy="237744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7428585" y="2249424"/>
            <a:ext cx="1826971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ontserrat"/>
              </a:rPr>
              <a:t>Conversion</a:t>
            </a:r>
          </a:p>
        </p:txBody>
      </p:sp>
      <p:sp>
        <p:nvSpPr>
          <p:cNvPr id="33" name="Text 26"/>
          <p:cNvSpPr txBox="1"/>
          <p:nvPr/>
        </p:nvSpPr>
        <p:spPr>
          <a:xfrm>
            <a:off x="7428585" y="2468880"/>
            <a:ext cx="1826971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0" i="0">
                <a:solidFill>
                  <a:srgbClr val="C5D3EF"/>
                </a:solidFill>
                <a:latin typeface="Montserrat"/>
              </a:rPr>
              <a:t>Rankine ou Brayton</a:t>
            </a:r>
          </a:p>
        </p:txBody>
      </p:sp>
      <p:sp>
        <p:nvSpPr>
          <p:cNvPr id="34" name="Text 27"/>
          <p:cNvSpPr txBox="1"/>
          <p:nvPr/>
        </p:nvSpPr>
        <p:spPr>
          <a:xfrm>
            <a:off x="7456017" y="2670048"/>
            <a:ext cx="177210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i="1">
                <a:solidFill>
                  <a:srgbClr val="FFFFFF"/>
                </a:solidFill>
                <a:latin typeface="Montserrat"/>
              </a:rPr>
              <a:t>Turbomachines, récupération</a:t>
            </a:r>
          </a:p>
        </p:txBody>
      </p:sp>
      <p:sp>
        <p:nvSpPr>
          <p:cNvPr id="35" name="Chevron 28"/>
          <p:cNvSpPr/>
          <p:nvPr/>
        </p:nvSpPr>
        <p:spPr>
          <a:xfrm>
            <a:off x="9392716" y="2203703"/>
            <a:ext cx="146304" cy="256032"/>
          </a:xfrm>
          <a:prstGeom prst="chevron">
            <a:avLst/>
          </a:prstGeom>
          <a:solidFill>
            <a:srgbClr val="D02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Card 29"/>
          <p:cNvSpPr/>
          <p:nvPr/>
        </p:nvSpPr>
        <p:spPr>
          <a:xfrm>
            <a:off x="9630460" y="1645920"/>
            <a:ext cx="1918411" cy="1371600"/>
          </a:xfrm>
          <a:prstGeom prst="roundRect">
            <a:avLst>
              <a:gd name="adj" fmla="val 9333"/>
            </a:avLst>
          </a:prstGeom>
          <a:solidFill>
            <a:srgbClr val="131435"/>
          </a:solidFill>
          <a:ln w="12700">
            <a:solidFill>
              <a:srgbClr val="1314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Icon circle 30"/>
          <p:cNvSpPr/>
          <p:nvPr/>
        </p:nvSpPr>
        <p:spPr>
          <a:xfrm>
            <a:off x="10361066" y="1737360"/>
            <a:ext cx="457200" cy="4572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8" name="Icon bolt 31" descr="Icône bol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0794" y="1847088"/>
            <a:ext cx="237744" cy="237744"/>
          </a:xfrm>
          <a:prstGeom prst="rect">
            <a:avLst/>
          </a:prstGeom>
        </p:spPr>
      </p:pic>
      <p:sp>
        <p:nvSpPr>
          <p:cNvPr id="39" name="Text 32"/>
          <p:cNvSpPr txBox="1"/>
          <p:nvPr/>
        </p:nvSpPr>
        <p:spPr>
          <a:xfrm>
            <a:off x="9676180" y="2249424"/>
            <a:ext cx="1826971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ontserrat"/>
              </a:rPr>
              <a:t>Production</a:t>
            </a:r>
          </a:p>
        </p:txBody>
      </p:sp>
      <p:sp>
        <p:nvSpPr>
          <p:cNvPr id="40" name="Text 33"/>
          <p:cNvSpPr txBox="1"/>
          <p:nvPr/>
        </p:nvSpPr>
        <p:spPr>
          <a:xfrm>
            <a:off x="9676180" y="2468880"/>
            <a:ext cx="1826971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0" i="0">
                <a:solidFill>
                  <a:srgbClr val="C5D3EF"/>
                </a:solidFill>
                <a:latin typeface="Montserrat"/>
              </a:rPr>
              <a:t>Électricité + chaleur</a:t>
            </a:r>
          </a:p>
        </p:txBody>
      </p:sp>
      <p:sp>
        <p:nvSpPr>
          <p:cNvPr id="41" name="Text 34"/>
          <p:cNvSpPr txBox="1"/>
          <p:nvPr/>
        </p:nvSpPr>
        <p:spPr>
          <a:xfrm>
            <a:off x="9703612" y="2670048"/>
            <a:ext cx="177210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i="1">
                <a:solidFill>
                  <a:srgbClr val="FFFFFF"/>
                </a:solidFill>
                <a:latin typeface="Montserrat"/>
              </a:rPr>
              <a:t>Alternateur, soutirages</a:t>
            </a:r>
          </a:p>
        </p:txBody>
      </p:sp>
      <p:cxnSp>
        <p:nvCxnSpPr>
          <p:cNvPr id="42" name="Connector 35"/>
          <p:cNvCxnSpPr/>
          <p:nvPr/>
        </p:nvCxnSpPr>
        <p:spPr>
          <a:xfrm>
            <a:off x="10589666" y="3017520"/>
            <a:ext cx="0" cy="329184"/>
          </a:xfrm>
          <a:prstGeom prst="line">
            <a:avLst/>
          </a:prstGeom>
          <a:ln w="15875">
            <a:solidFill>
              <a:srgbClr val="D02D5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36"/>
          <p:cNvCxnSpPr/>
          <p:nvPr/>
        </p:nvCxnSpPr>
        <p:spPr>
          <a:xfrm flipH="1">
            <a:off x="1599285" y="3346704"/>
            <a:ext cx="8990381" cy="0"/>
          </a:xfrm>
          <a:prstGeom prst="line">
            <a:avLst/>
          </a:prstGeom>
          <a:ln w="15875">
            <a:solidFill>
              <a:srgbClr val="D02D5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37"/>
          <p:cNvCxnSpPr/>
          <p:nvPr/>
        </p:nvCxnSpPr>
        <p:spPr>
          <a:xfrm flipV="1">
            <a:off x="1599285" y="3017520"/>
            <a:ext cx="0" cy="329184"/>
          </a:xfrm>
          <a:prstGeom prst="line">
            <a:avLst/>
          </a:prstGeom>
          <a:ln w="15875">
            <a:solidFill>
              <a:srgbClr val="D02D55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Label C-C"/>
          <p:cNvSpPr txBox="1"/>
          <p:nvPr/>
        </p:nvSpPr>
        <p:spPr>
          <a:xfrm>
            <a:off x="3246120" y="3218688"/>
            <a:ext cx="5669280" cy="256032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D02D55"/>
                </a:solidFill>
                <a:latin typeface="Montserrat"/>
              </a:rPr>
              <a:t>Contrôle-commande : </a:t>
            </a:r>
            <a:r>
              <a:rPr sz="1050" b="0" i="0">
                <a:solidFill>
                  <a:srgbClr val="0B0A34"/>
                </a:solidFill>
                <a:latin typeface="Montserrat"/>
              </a:rPr>
              <a:t>la demande de charge pilote débits, vannes et inventaire</a:t>
            </a:r>
          </a:p>
        </p:txBody>
      </p:sp>
      <p:sp>
        <p:nvSpPr>
          <p:cNvPr id="46" name="Card 38"/>
          <p:cNvSpPr/>
          <p:nvPr/>
        </p:nvSpPr>
        <p:spPr>
          <a:xfrm>
            <a:off x="640080" y="3639312"/>
            <a:ext cx="6035040" cy="1344168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 w="12700">
            <a:solidFill>
              <a:srgbClr val="1314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 39"/>
          <p:cNvSpPr txBox="1"/>
          <p:nvPr/>
        </p:nvSpPr>
        <p:spPr>
          <a:xfrm>
            <a:off x="841247" y="3749039"/>
            <a:ext cx="59436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B0A34"/>
                </a:solidFill>
                <a:latin typeface="Montserrat"/>
              </a:rPr>
              <a:t>Physiques couplées dans un même modèle</a:t>
            </a:r>
          </a:p>
        </p:txBody>
      </p:sp>
      <p:sp>
        <p:nvSpPr>
          <p:cNvPr id="48" name="Icon circle 40"/>
          <p:cNvSpPr/>
          <p:nvPr/>
        </p:nvSpPr>
        <p:spPr>
          <a:xfrm>
            <a:off x="841247" y="4114800"/>
            <a:ext cx="347472" cy="347472"/>
          </a:xfrm>
          <a:prstGeom prst="ellipse">
            <a:avLst/>
          </a:prstGeom>
          <a:solidFill>
            <a:srgbClr val="1314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9" name="Icon water 41" descr="Icône water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4641" y="4198193"/>
            <a:ext cx="180685" cy="180685"/>
          </a:xfrm>
          <a:prstGeom prst="rect">
            <a:avLst/>
          </a:prstGeom>
        </p:spPr>
      </p:pic>
      <p:sp>
        <p:nvSpPr>
          <p:cNvPr id="50" name="Text 42"/>
          <p:cNvSpPr txBox="1"/>
          <p:nvPr/>
        </p:nvSpPr>
        <p:spPr>
          <a:xfrm>
            <a:off x="1280160" y="4087368"/>
            <a:ext cx="2313431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B0A34"/>
                </a:solidFill>
                <a:latin typeface="Montserrat"/>
              </a:rPr>
              <a:t>Thermohydraulique 1D</a:t>
            </a:r>
          </a:p>
        </p:txBody>
      </p:sp>
      <p:sp>
        <p:nvSpPr>
          <p:cNvPr id="51" name="Text 43"/>
          <p:cNvSpPr txBox="1"/>
          <p:nvPr/>
        </p:nvSpPr>
        <p:spPr>
          <a:xfrm>
            <a:off x="1280160" y="4288536"/>
            <a:ext cx="2313431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5B6275"/>
                </a:solidFill>
                <a:latin typeface="Montserrat"/>
              </a:rPr>
              <a:t>Bilans masse, énergie, qdm</a:t>
            </a:r>
          </a:p>
        </p:txBody>
      </p:sp>
      <p:sp>
        <p:nvSpPr>
          <p:cNvPr id="52" name="Icon circle 44"/>
          <p:cNvSpPr/>
          <p:nvPr/>
        </p:nvSpPr>
        <p:spPr>
          <a:xfrm>
            <a:off x="3657599" y="4114800"/>
            <a:ext cx="347472" cy="347472"/>
          </a:xfrm>
          <a:prstGeom prst="ellipse">
            <a:avLst/>
          </a:prstGeom>
          <a:solidFill>
            <a:srgbClr val="1314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3" name="Icon thermo 45" descr="Icône thermo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0993" y="4198193"/>
            <a:ext cx="180685" cy="180685"/>
          </a:xfrm>
          <a:prstGeom prst="rect">
            <a:avLst/>
          </a:prstGeom>
        </p:spPr>
      </p:pic>
      <p:sp>
        <p:nvSpPr>
          <p:cNvPr id="54" name="Text 46"/>
          <p:cNvSpPr txBox="1"/>
          <p:nvPr/>
        </p:nvSpPr>
        <p:spPr>
          <a:xfrm>
            <a:off x="4096511" y="4087368"/>
            <a:ext cx="2313431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B0A34"/>
                </a:solidFill>
                <a:latin typeface="Montserrat"/>
              </a:rPr>
              <a:t>Fluides réels</a:t>
            </a:r>
          </a:p>
        </p:txBody>
      </p:sp>
      <p:sp>
        <p:nvSpPr>
          <p:cNvPr id="55" name="Text 47"/>
          <p:cNvSpPr txBox="1"/>
          <p:nvPr/>
        </p:nvSpPr>
        <p:spPr>
          <a:xfrm>
            <a:off x="4096511" y="4288536"/>
            <a:ext cx="2313431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5B6275"/>
                </a:solidFill>
                <a:latin typeface="Montserrat"/>
              </a:rPr>
              <a:t>Na, H₂O (IF97), gaz (CoolProp)</a:t>
            </a:r>
          </a:p>
        </p:txBody>
      </p:sp>
      <p:sp>
        <p:nvSpPr>
          <p:cNvPr id="56" name="Icon circle 48"/>
          <p:cNvSpPr/>
          <p:nvPr/>
        </p:nvSpPr>
        <p:spPr>
          <a:xfrm>
            <a:off x="841247" y="4535424"/>
            <a:ext cx="347472" cy="347472"/>
          </a:xfrm>
          <a:prstGeom prst="ellipse">
            <a:avLst/>
          </a:prstGeom>
          <a:solidFill>
            <a:srgbClr val="1314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7" name="Icon cogs 49" descr="Icône cog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4641" y="4618817"/>
            <a:ext cx="180685" cy="180685"/>
          </a:xfrm>
          <a:prstGeom prst="rect">
            <a:avLst/>
          </a:prstGeom>
        </p:spPr>
      </p:pic>
      <p:sp>
        <p:nvSpPr>
          <p:cNvPr id="58" name="Text 50"/>
          <p:cNvSpPr txBox="1"/>
          <p:nvPr/>
        </p:nvSpPr>
        <p:spPr>
          <a:xfrm>
            <a:off x="1280160" y="4507992"/>
            <a:ext cx="2313431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B0A34"/>
                </a:solidFill>
                <a:latin typeface="Montserrat"/>
              </a:rPr>
              <a:t>Turbomachines</a:t>
            </a:r>
          </a:p>
        </p:txBody>
      </p:sp>
      <p:sp>
        <p:nvSpPr>
          <p:cNvPr id="59" name="Text 51"/>
          <p:cNvSpPr txBox="1"/>
          <p:nvPr/>
        </p:nvSpPr>
        <p:spPr>
          <a:xfrm>
            <a:off x="1280160" y="4709160"/>
            <a:ext cx="2313431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5B6275"/>
                </a:solidFill>
                <a:latin typeface="Montserrat"/>
              </a:rPr>
              <a:t>Cartes réduites, loi de Stodola</a:t>
            </a:r>
          </a:p>
        </p:txBody>
      </p:sp>
      <p:sp>
        <p:nvSpPr>
          <p:cNvPr id="60" name="Icon circle 52"/>
          <p:cNvSpPr/>
          <p:nvPr/>
        </p:nvSpPr>
        <p:spPr>
          <a:xfrm>
            <a:off x="3657599" y="4535424"/>
            <a:ext cx="347472" cy="347472"/>
          </a:xfrm>
          <a:prstGeom prst="ellipse">
            <a:avLst/>
          </a:prstGeom>
          <a:solidFill>
            <a:srgbClr val="1314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1" name="Icon sliders 53" descr="Icône sliders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40993" y="4618817"/>
            <a:ext cx="180685" cy="180685"/>
          </a:xfrm>
          <a:prstGeom prst="rect">
            <a:avLst/>
          </a:prstGeom>
        </p:spPr>
      </p:pic>
      <p:sp>
        <p:nvSpPr>
          <p:cNvPr id="62" name="Text 54"/>
          <p:cNvSpPr txBox="1"/>
          <p:nvPr/>
        </p:nvSpPr>
        <p:spPr>
          <a:xfrm>
            <a:off x="4096511" y="4507992"/>
            <a:ext cx="2313431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B0A34"/>
                </a:solidFill>
                <a:latin typeface="Montserrat"/>
              </a:rPr>
              <a:t>Électromécanique &amp; C-C</a:t>
            </a:r>
          </a:p>
        </p:txBody>
      </p:sp>
      <p:sp>
        <p:nvSpPr>
          <p:cNvPr id="63" name="Text 55"/>
          <p:cNvSpPr txBox="1"/>
          <p:nvPr/>
        </p:nvSpPr>
        <p:spPr>
          <a:xfrm>
            <a:off x="4096511" y="4709160"/>
            <a:ext cx="2313431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5B6275"/>
                </a:solidFill>
                <a:latin typeface="Montserrat"/>
              </a:rPr>
              <a:t>Inertie d'arbre, alternateur, PID</a:t>
            </a:r>
          </a:p>
        </p:txBody>
      </p:sp>
      <p:sp>
        <p:nvSpPr>
          <p:cNvPr id="64" name="Card 56"/>
          <p:cNvSpPr/>
          <p:nvPr/>
        </p:nvSpPr>
        <p:spPr>
          <a:xfrm>
            <a:off x="6949440" y="3639312"/>
            <a:ext cx="4599431" cy="1344168"/>
          </a:xfrm>
          <a:prstGeom prst="roundRect">
            <a:avLst>
              <a:gd name="adj" fmla="val 9523"/>
            </a:avLst>
          </a:prstGeom>
          <a:solidFill>
            <a:srgbClr val="FFFFFF"/>
          </a:solidFill>
          <a:ln w="12700">
            <a:solidFill>
              <a:srgbClr val="1314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 57"/>
          <p:cNvSpPr txBox="1"/>
          <p:nvPr/>
        </p:nvSpPr>
        <p:spPr>
          <a:xfrm>
            <a:off x="7150607" y="3749039"/>
            <a:ext cx="4233671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B0A34"/>
                </a:solidFill>
                <a:latin typeface="Montserrat"/>
              </a:rPr>
              <a:t>Approche de modélisation</a:t>
            </a:r>
          </a:p>
        </p:txBody>
      </p:sp>
      <p:sp>
        <p:nvSpPr>
          <p:cNvPr id="66" name="Text 58"/>
          <p:cNvSpPr txBox="1"/>
          <p:nvPr/>
        </p:nvSpPr>
        <p:spPr>
          <a:xfrm>
            <a:off x="7150607" y="4078224"/>
            <a:ext cx="4233671" cy="5616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6304" indent="-146304" algn="l">
              <a:spcAft>
                <a:spcPts val="300"/>
              </a:spcAft>
              <a:buClr>
                <a:srgbClr val="D02D55"/>
              </a:buClr>
              <a:buFont typeface="Arial"/>
              <a:buChar char="•"/>
            </a:pPr>
            <a:r>
              <a:rPr sz="1050" b="1" i="0" dirty="0" err="1">
                <a:solidFill>
                  <a:srgbClr val="0B0A34"/>
                </a:solidFill>
                <a:latin typeface="Montserrat"/>
              </a:rPr>
              <a:t>Modelica</a:t>
            </a:r>
            <a:r>
              <a:rPr sz="1050" b="1" i="0" dirty="0">
                <a:solidFill>
                  <a:srgbClr val="0B0A34"/>
                </a:solidFill>
                <a:latin typeface="Montserrat"/>
              </a:rPr>
              <a:t> acausal </a:t>
            </a:r>
            <a:r>
              <a:rPr sz="1050" b="0" i="0" dirty="0">
                <a:solidFill>
                  <a:srgbClr val="0B0A34"/>
                </a:solidFill>
                <a:latin typeface="Montserrat"/>
              </a:rPr>
              <a:t>(</a:t>
            </a:r>
            <a:r>
              <a:rPr sz="1050" b="0" i="0" dirty="0" err="1">
                <a:solidFill>
                  <a:srgbClr val="0B0A34"/>
                </a:solidFill>
                <a:latin typeface="Montserrat"/>
              </a:rPr>
              <a:t>OpenModelica</a:t>
            </a:r>
            <a:r>
              <a:rPr sz="1050" b="0" i="0" dirty="0">
                <a:solidFill>
                  <a:srgbClr val="0B0A34"/>
                </a:solidFill>
                <a:latin typeface="Montserrat"/>
              </a:rPr>
              <a:t>)</a:t>
            </a:r>
          </a:p>
          <a:p>
            <a:pPr marL="146304" indent="-146304" algn="l">
              <a:spcAft>
                <a:spcPts val="300"/>
              </a:spcAft>
              <a:buClr>
                <a:srgbClr val="D02D55"/>
              </a:buClr>
              <a:buFont typeface="Arial"/>
              <a:buChar char="•"/>
            </a:pPr>
            <a:r>
              <a:rPr sz="1050" b="0" i="0" dirty="0" err="1">
                <a:solidFill>
                  <a:srgbClr val="0B0A34"/>
                </a:solidFill>
                <a:latin typeface="Montserrat"/>
              </a:rPr>
              <a:t>Librairies</a:t>
            </a:r>
            <a:r>
              <a:rPr sz="1050" b="0" i="0" dirty="0">
                <a:solidFill>
                  <a:srgbClr val="0B0A34"/>
                </a:solidFill>
                <a:latin typeface="Montserrat"/>
              </a:rPr>
              <a:t> </a:t>
            </a:r>
            <a:r>
              <a:rPr sz="1050" b="1" i="0" dirty="0">
                <a:solidFill>
                  <a:srgbClr val="0B0A34"/>
                </a:solidFill>
                <a:latin typeface="Montserrat"/>
              </a:rPr>
              <a:t>MSL, TANDEM</a:t>
            </a:r>
            <a:r>
              <a:rPr sz="1050" b="0" i="0" dirty="0">
                <a:solidFill>
                  <a:srgbClr val="0B0A34"/>
                </a:solidFill>
                <a:latin typeface="Montserrat"/>
              </a:rPr>
              <a:t> + </a:t>
            </a:r>
            <a:r>
              <a:rPr sz="1050" b="0" i="0" dirty="0" err="1">
                <a:solidFill>
                  <a:srgbClr val="0B0A34"/>
                </a:solidFill>
                <a:latin typeface="Montserrat"/>
              </a:rPr>
              <a:t>composants</a:t>
            </a:r>
            <a:r>
              <a:rPr sz="1050" b="0" i="0" dirty="0">
                <a:solidFill>
                  <a:srgbClr val="0B0A34"/>
                </a:solidFill>
                <a:latin typeface="Montserrat"/>
              </a:rPr>
              <a:t> Otrera</a:t>
            </a:r>
          </a:p>
          <a:p>
            <a:pPr marL="146304" indent="-146304" algn="l">
              <a:spcAft>
                <a:spcPts val="300"/>
              </a:spcAft>
              <a:buClr>
                <a:srgbClr val="D02D55"/>
              </a:buClr>
              <a:buFont typeface="Arial"/>
              <a:buChar char="•"/>
            </a:pPr>
            <a:r>
              <a:rPr sz="1050" b="0" i="0" dirty="0" err="1">
                <a:solidFill>
                  <a:srgbClr val="0B0A34"/>
                </a:solidFill>
                <a:latin typeface="Montserrat"/>
              </a:rPr>
              <a:t>Fidélité</a:t>
            </a:r>
            <a:r>
              <a:rPr sz="1050" b="0" i="0" dirty="0">
                <a:solidFill>
                  <a:srgbClr val="0B0A34"/>
                </a:solidFill>
                <a:latin typeface="Montserrat"/>
              </a:rPr>
              <a:t> 0D / 1D </a:t>
            </a:r>
            <a:r>
              <a:rPr sz="1050" b="0" i="0" dirty="0" err="1">
                <a:solidFill>
                  <a:srgbClr val="0B0A34"/>
                </a:solidFill>
                <a:latin typeface="Montserrat"/>
              </a:rPr>
              <a:t>selon</a:t>
            </a:r>
            <a:r>
              <a:rPr sz="1050" b="0" i="0" dirty="0">
                <a:solidFill>
                  <a:srgbClr val="0B0A34"/>
                </a:solidFill>
                <a:latin typeface="Montserrat"/>
              </a:rPr>
              <a:t> </a:t>
            </a:r>
            <a:r>
              <a:rPr sz="1050" b="0" i="0" dirty="0" err="1">
                <a:solidFill>
                  <a:srgbClr val="0B0A34"/>
                </a:solidFill>
                <a:latin typeface="Montserrat"/>
              </a:rPr>
              <a:t>l'étude</a:t>
            </a:r>
            <a:endParaRPr sz="1050" b="0" i="0" dirty="0">
              <a:solidFill>
                <a:srgbClr val="0B0A34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sz="quarter" idx="11"/>
          </p:nvPr>
        </p:nvSpPr>
        <p:spPr>
          <a:xfrm>
            <a:off x="640080" y="406400"/>
            <a:ext cx="8229600" cy="0"/>
          </a:xfrm>
        </p:spPr>
        <p:txBody>
          <a:bodyPr lIns="0"/>
          <a:lstStyle/>
          <a:p>
            <a:r>
              <a:rPr dirty="0"/>
              <a:t>CYCLES THERMODYNAMIQUES EN DYNAMIQUE</a:t>
            </a:r>
          </a:p>
        </p:txBody>
      </p:sp>
      <p:sp>
        <p:nvSpPr>
          <p:cNvPr id="3" name="Headline"/>
          <p:cNvSpPr txBox="1"/>
          <p:nvPr/>
        </p:nvSpPr>
        <p:spPr>
          <a:xfrm>
            <a:off x="640080" y="768096"/>
            <a:ext cx="1090879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B0A34"/>
                </a:solidFill>
                <a:latin typeface="Montserrat"/>
              </a:rPr>
              <a:t>Rankine et Brayton : un même cadre de simulation dynamique</a:t>
            </a:r>
          </a:p>
        </p:txBody>
      </p:sp>
      <p:sp>
        <p:nvSpPr>
          <p:cNvPr id="4" name="Card 59"/>
          <p:cNvSpPr/>
          <p:nvPr/>
        </p:nvSpPr>
        <p:spPr>
          <a:xfrm>
            <a:off x="640080" y="1325880"/>
            <a:ext cx="5303520" cy="4251960"/>
          </a:xfrm>
          <a:prstGeom prst="roundRect">
            <a:avLst>
              <a:gd name="adj" fmla="val 3010"/>
            </a:avLst>
          </a:prstGeom>
          <a:solidFill>
            <a:srgbClr val="FFFFFF"/>
          </a:solidFill>
          <a:ln w="12700">
            <a:solidFill>
              <a:srgbClr val="D5DA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ag 60"/>
          <p:cNvSpPr/>
          <p:nvPr/>
        </p:nvSpPr>
        <p:spPr>
          <a:xfrm>
            <a:off x="822959" y="1472184"/>
            <a:ext cx="4937759" cy="365760"/>
          </a:xfrm>
          <a:prstGeom prst="roundRect">
            <a:avLst>
              <a:gd name="adj" fmla="val 50000"/>
            </a:avLst>
          </a:prstGeom>
          <a:solidFill>
            <a:srgbClr val="1314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864" tIns="0" rIns="54864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Montserrat"/>
              </a:rPr>
              <a:t>Cycle de Rankine · eau / vapeur</a:t>
            </a:r>
          </a:p>
        </p:txBody>
      </p:sp>
      <p:graphicFrame>
        <p:nvGraphicFramePr>
          <p:cNvPr id="6" name="Chart T-s 61" descr="Diagramme T-s indicatif du cycle"/>
          <p:cNvGraphicFramePr>
            <a:graphicFrameLocks noGrp="1"/>
          </p:cNvGraphicFramePr>
          <p:nvPr/>
        </p:nvGraphicFramePr>
        <p:xfrm>
          <a:off x="731519" y="1911095"/>
          <a:ext cx="5120640" cy="1975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Annotation T-s 62"/>
          <p:cNvSpPr txBox="1"/>
          <p:nvPr/>
        </p:nvSpPr>
        <p:spPr>
          <a:xfrm>
            <a:off x="2349601" y="2778642"/>
            <a:ext cx="2194560" cy="2011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0" i="0">
                <a:solidFill>
                  <a:srgbClr val="0B0A34"/>
                </a:solidFill>
                <a:latin typeface="Montserrat"/>
              </a:rPr>
              <a:t>Vaporisation (GV)</a:t>
            </a:r>
          </a:p>
        </p:txBody>
      </p:sp>
      <p:sp>
        <p:nvSpPr>
          <p:cNvPr id="8" name="Annotation T-s 63"/>
          <p:cNvSpPr txBox="1"/>
          <p:nvPr/>
        </p:nvSpPr>
        <p:spPr>
          <a:xfrm>
            <a:off x="3437737" y="1999134"/>
            <a:ext cx="2194560" cy="2011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0" i="0">
                <a:solidFill>
                  <a:srgbClr val="0B0A34"/>
                </a:solidFill>
                <a:latin typeface="Montserrat"/>
              </a:rPr>
              <a:t>Resurchauffe</a:t>
            </a:r>
          </a:p>
        </p:txBody>
      </p:sp>
      <p:sp>
        <p:nvSpPr>
          <p:cNvPr id="9" name="Annotation T-s 64"/>
          <p:cNvSpPr txBox="1"/>
          <p:nvPr/>
        </p:nvSpPr>
        <p:spPr>
          <a:xfrm>
            <a:off x="5028305" y="2742102"/>
            <a:ext cx="2194560" cy="2011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0">
                <a:solidFill>
                  <a:srgbClr val="0B0A34"/>
                </a:solidFill>
                <a:latin typeface="Montserrat"/>
              </a:rPr>
              <a:t>Turbines</a:t>
            </a:r>
          </a:p>
        </p:txBody>
      </p:sp>
      <p:sp>
        <p:nvSpPr>
          <p:cNvPr id="10" name="Annotation T-s 65"/>
          <p:cNvSpPr txBox="1"/>
          <p:nvPr/>
        </p:nvSpPr>
        <p:spPr>
          <a:xfrm>
            <a:off x="2373782" y="3119676"/>
            <a:ext cx="2194560" cy="2011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00" b="0" i="0">
                <a:solidFill>
                  <a:srgbClr val="0B0A34"/>
                </a:solidFill>
                <a:latin typeface="Montserrat"/>
              </a:rPr>
              <a:t>Condenseur (39 °C)</a:t>
            </a:r>
          </a:p>
        </p:txBody>
      </p:sp>
      <p:sp>
        <p:nvSpPr>
          <p:cNvPr id="11" name="Text 66"/>
          <p:cNvSpPr txBox="1"/>
          <p:nvPr/>
        </p:nvSpPr>
        <p:spPr>
          <a:xfrm>
            <a:off x="822959" y="3904487"/>
            <a:ext cx="4937759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i="1">
                <a:solidFill>
                  <a:srgbClr val="5B6275"/>
                </a:solidFill>
                <a:latin typeface="Montserrat"/>
              </a:rPr>
              <a:t>Cycle indicatif (CoolProp) : 160 bar / 490 °C, resurchauffe à 30 bar</a:t>
            </a:r>
          </a:p>
        </p:txBody>
      </p:sp>
      <p:sp>
        <p:nvSpPr>
          <p:cNvPr id="12" name="Text 67"/>
          <p:cNvSpPr txBox="1"/>
          <p:nvPr/>
        </p:nvSpPr>
        <p:spPr>
          <a:xfrm>
            <a:off x="822959" y="4178808"/>
            <a:ext cx="23774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0B0A34"/>
                </a:solidFill>
                <a:latin typeface="Montserrat"/>
              </a:rPr>
              <a:t>Modèles de composants</a:t>
            </a:r>
          </a:p>
        </p:txBody>
      </p:sp>
      <p:sp>
        <p:nvSpPr>
          <p:cNvPr id="13" name="Text 68"/>
          <p:cNvSpPr txBox="1"/>
          <p:nvPr/>
        </p:nvSpPr>
        <p:spPr>
          <a:xfrm>
            <a:off x="822959" y="4453128"/>
            <a:ext cx="237744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6304" indent="-146304" algn="l">
              <a:spcAft>
                <a:spcPts val="300"/>
              </a:spcAft>
              <a:buClr>
                <a:srgbClr val="131435"/>
              </a:buClr>
              <a:buFont typeface="Arial"/>
              <a:buChar char="•"/>
            </a:pPr>
            <a:r>
              <a:rPr sz="1050" b="0" i="0">
                <a:solidFill>
                  <a:srgbClr val="0B0A34"/>
                </a:solidFill>
                <a:latin typeface="Montserrat"/>
              </a:rPr>
              <a:t>GV 1D : économiseur, vaporisation, surchauffe</a:t>
            </a:r>
          </a:p>
          <a:p>
            <a:pPr marL="146304" indent="-146304" algn="l">
              <a:spcAft>
                <a:spcPts val="300"/>
              </a:spcAft>
              <a:buClr>
                <a:srgbClr val="131435"/>
              </a:buClr>
              <a:buFont typeface="Arial"/>
              <a:buChar char="•"/>
            </a:pPr>
            <a:r>
              <a:rPr sz="1050" b="0" i="0">
                <a:solidFill>
                  <a:srgbClr val="0B0A34"/>
                </a:solidFill>
                <a:latin typeface="Montserrat"/>
              </a:rPr>
              <a:t>Turbines HP / BP : loi de Stodola</a:t>
            </a:r>
          </a:p>
          <a:p>
            <a:pPr marL="146304" indent="-146304" algn="l">
              <a:spcAft>
                <a:spcPts val="300"/>
              </a:spcAft>
              <a:buClr>
                <a:srgbClr val="131435"/>
              </a:buClr>
              <a:buFont typeface="Arial"/>
              <a:buChar char="•"/>
            </a:pPr>
            <a:r>
              <a:rPr sz="1050" b="0" i="0">
                <a:solidFill>
                  <a:srgbClr val="0B0A34"/>
                </a:solidFill>
                <a:latin typeface="Montserrat"/>
              </a:rPr>
              <a:t>Condenseur, poste d'eau, pompes</a:t>
            </a:r>
          </a:p>
        </p:txBody>
      </p:sp>
      <p:sp>
        <p:nvSpPr>
          <p:cNvPr id="14" name="Text 69"/>
          <p:cNvSpPr txBox="1"/>
          <p:nvPr/>
        </p:nvSpPr>
        <p:spPr>
          <a:xfrm>
            <a:off x="3383280" y="4178808"/>
            <a:ext cx="23774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0B0A34"/>
                </a:solidFill>
                <a:latin typeface="Montserrat"/>
              </a:rPr>
              <a:t>Dynamique &amp; contrôle</a:t>
            </a:r>
          </a:p>
        </p:txBody>
      </p:sp>
      <p:sp>
        <p:nvSpPr>
          <p:cNvPr id="15" name="Text 70"/>
          <p:cNvSpPr txBox="1"/>
          <p:nvPr/>
        </p:nvSpPr>
        <p:spPr>
          <a:xfrm>
            <a:off x="3383280" y="4453128"/>
            <a:ext cx="237744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6304" indent="-146304" algn="l">
              <a:spcAft>
                <a:spcPts val="300"/>
              </a:spcAft>
              <a:buClr>
                <a:srgbClr val="131435"/>
              </a:buClr>
              <a:buFont typeface="Arial"/>
              <a:buChar char="•"/>
            </a:pPr>
            <a:r>
              <a:rPr sz="1050" b="0" i="0">
                <a:solidFill>
                  <a:srgbClr val="0B0A34"/>
                </a:solidFill>
                <a:latin typeface="Montserrat"/>
              </a:rPr>
              <a:t>Inerties lentes : eau, parois métalliques</a:t>
            </a:r>
          </a:p>
          <a:p>
            <a:pPr marL="146304" indent="-146304" algn="l">
              <a:spcAft>
                <a:spcPts val="300"/>
              </a:spcAft>
              <a:buClr>
                <a:srgbClr val="131435"/>
              </a:buClr>
              <a:buFont typeface="Arial"/>
              <a:buChar char="•"/>
            </a:pPr>
            <a:r>
              <a:rPr sz="1050" b="0" i="0">
                <a:solidFill>
                  <a:srgbClr val="0B0A34"/>
                </a:solidFill>
                <a:latin typeface="Montserrat"/>
              </a:rPr>
              <a:t>Régulation pression vapeur &amp; débit alimentaire</a:t>
            </a:r>
          </a:p>
          <a:p>
            <a:pPr marL="146304" indent="-146304" algn="l">
              <a:spcAft>
                <a:spcPts val="300"/>
              </a:spcAft>
              <a:buClr>
                <a:srgbClr val="131435"/>
              </a:buClr>
              <a:buFont typeface="Arial"/>
              <a:buChar char="•"/>
            </a:pPr>
            <a:r>
              <a:rPr sz="1050" b="0" i="0">
                <a:solidFill>
                  <a:srgbClr val="0B0A34"/>
                </a:solidFill>
                <a:latin typeface="Montserrat"/>
              </a:rPr>
              <a:t>Cogénération par soutirage de vapeur</a:t>
            </a:r>
          </a:p>
        </p:txBody>
      </p:sp>
      <p:sp>
        <p:nvSpPr>
          <p:cNvPr id="16" name="Card 71"/>
          <p:cNvSpPr/>
          <p:nvPr/>
        </p:nvSpPr>
        <p:spPr>
          <a:xfrm>
            <a:off x="6245352" y="1325880"/>
            <a:ext cx="5303520" cy="4251960"/>
          </a:xfrm>
          <a:prstGeom prst="roundRect">
            <a:avLst>
              <a:gd name="adj" fmla="val 3010"/>
            </a:avLst>
          </a:prstGeom>
          <a:solidFill>
            <a:srgbClr val="FFFFFF"/>
          </a:solidFill>
          <a:ln w="12700">
            <a:solidFill>
              <a:srgbClr val="D5DA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ag 72"/>
          <p:cNvSpPr/>
          <p:nvPr/>
        </p:nvSpPr>
        <p:spPr>
          <a:xfrm>
            <a:off x="6428232" y="1472184"/>
            <a:ext cx="4937759" cy="365760"/>
          </a:xfrm>
          <a:prstGeom prst="roundRect">
            <a:avLst>
              <a:gd name="adj" fmla="val 50000"/>
            </a:avLst>
          </a:prstGeom>
          <a:solidFill>
            <a:srgbClr val="D02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864" tIns="0" rIns="54864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Montserrat"/>
              </a:rPr>
              <a:t>Cycle de Brayton · gaz (ex. N₂)</a:t>
            </a:r>
          </a:p>
        </p:txBody>
      </p:sp>
      <p:graphicFrame>
        <p:nvGraphicFramePr>
          <p:cNvPr id="18" name="Chart T-s 73" descr="Diagramme T-s indicatif du cycle"/>
          <p:cNvGraphicFramePr>
            <a:graphicFrameLocks noGrp="1"/>
          </p:cNvGraphicFramePr>
          <p:nvPr/>
        </p:nvGraphicFramePr>
        <p:xfrm>
          <a:off x="6336792" y="1911095"/>
          <a:ext cx="5120640" cy="1975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Annotation T-s 74"/>
          <p:cNvSpPr txBox="1"/>
          <p:nvPr/>
        </p:nvSpPr>
        <p:spPr>
          <a:xfrm>
            <a:off x="7503566" y="2254910"/>
            <a:ext cx="2194560" cy="2011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000" b="0" i="0">
                <a:solidFill>
                  <a:srgbClr val="0B0A34"/>
                </a:solidFill>
                <a:latin typeface="Montserrat"/>
              </a:rPr>
              <a:t>Échangeur Na / gaz</a:t>
            </a:r>
          </a:p>
        </p:txBody>
      </p:sp>
      <p:sp>
        <p:nvSpPr>
          <p:cNvPr id="20" name="Annotation T-s 75"/>
          <p:cNvSpPr txBox="1"/>
          <p:nvPr/>
        </p:nvSpPr>
        <p:spPr>
          <a:xfrm>
            <a:off x="10537545" y="2279270"/>
            <a:ext cx="2194560" cy="2011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0">
                <a:solidFill>
                  <a:srgbClr val="0B0A34"/>
                </a:solidFill>
                <a:latin typeface="Montserrat"/>
              </a:rPr>
              <a:t>Turbine</a:t>
            </a:r>
          </a:p>
        </p:txBody>
      </p:sp>
      <p:sp>
        <p:nvSpPr>
          <p:cNvPr id="21" name="Annotation T-s 76"/>
          <p:cNvSpPr txBox="1"/>
          <p:nvPr/>
        </p:nvSpPr>
        <p:spPr>
          <a:xfrm>
            <a:off x="6384340" y="2754282"/>
            <a:ext cx="2194560" cy="2011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000" b="0" i="0">
                <a:solidFill>
                  <a:srgbClr val="0B0A34"/>
                </a:solidFill>
                <a:latin typeface="Montserrat"/>
              </a:rPr>
              <a:t>Récupérateur</a:t>
            </a:r>
          </a:p>
        </p:txBody>
      </p:sp>
      <p:sp>
        <p:nvSpPr>
          <p:cNvPr id="22" name="Annotation T-s 77"/>
          <p:cNvSpPr txBox="1"/>
          <p:nvPr/>
        </p:nvSpPr>
        <p:spPr>
          <a:xfrm>
            <a:off x="5607100" y="3168396"/>
            <a:ext cx="2194560" cy="2011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000" b="0" i="0">
                <a:solidFill>
                  <a:srgbClr val="0B0A34"/>
                </a:solidFill>
                <a:latin typeface="Montserrat"/>
              </a:rPr>
              <a:t>Compresseur</a:t>
            </a:r>
          </a:p>
        </p:txBody>
      </p:sp>
      <p:sp>
        <p:nvSpPr>
          <p:cNvPr id="23" name="Annotation T-s 78"/>
          <p:cNvSpPr txBox="1"/>
          <p:nvPr/>
        </p:nvSpPr>
        <p:spPr>
          <a:xfrm>
            <a:off x="8578900" y="3217115"/>
            <a:ext cx="2194560" cy="2011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0">
                <a:solidFill>
                  <a:srgbClr val="0B0A34"/>
                </a:solidFill>
                <a:latin typeface="Montserrat"/>
              </a:rPr>
              <a:t>Refroidisseur (140 à 27 °C)</a:t>
            </a:r>
          </a:p>
        </p:txBody>
      </p:sp>
      <p:sp>
        <p:nvSpPr>
          <p:cNvPr id="24" name="Text 79"/>
          <p:cNvSpPr txBox="1"/>
          <p:nvPr/>
        </p:nvSpPr>
        <p:spPr>
          <a:xfrm>
            <a:off x="6428232" y="3904487"/>
            <a:ext cx="4937759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i="1">
                <a:solidFill>
                  <a:srgbClr val="5B6275"/>
                </a:solidFill>
                <a:latin typeface="Montserrat"/>
              </a:rPr>
              <a:t>Cycle indicatif (CoolProp) : N₂ 180 bar / 515 °C, récupéré</a:t>
            </a:r>
          </a:p>
        </p:txBody>
      </p:sp>
      <p:sp>
        <p:nvSpPr>
          <p:cNvPr id="25" name="Text 80"/>
          <p:cNvSpPr txBox="1"/>
          <p:nvPr/>
        </p:nvSpPr>
        <p:spPr>
          <a:xfrm>
            <a:off x="6428232" y="4178808"/>
            <a:ext cx="23774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D02D55"/>
                </a:solidFill>
                <a:latin typeface="Montserrat"/>
              </a:rPr>
              <a:t>Modèles de composants</a:t>
            </a:r>
          </a:p>
        </p:txBody>
      </p:sp>
      <p:sp>
        <p:nvSpPr>
          <p:cNvPr id="26" name="Text 81"/>
          <p:cNvSpPr txBox="1"/>
          <p:nvPr/>
        </p:nvSpPr>
        <p:spPr>
          <a:xfrm>
            <a:off x="6428232" y="4453128"/>
            <a:ext cx="237744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6304" indent="-146304" algn="l">
              <a:spcAft>
                <a:spcPts val="300"/>
              </a:spcAft>
              <a:buClr>
                <a:srgbClr val="D02D55"/>
              </a:buClr>
              <a:buFont typeface="Arial"/>
              <a:buChar char="•"/>
            </a:pPr>
            <a:r>
              <a:rPr sz="1050" b="0" i="0">
                <a:solidFill>
                  <a:srgbClr val="0B0A34"/>
                </a:solidFill>
                <a:latin typeface="Montserrat"/>
              </a:rPr>
              <a:t>Compresseur / turbine : cartes réduites</a:t>
            </a:r>
          </a:p>
          <a:p>
            <a:pPr marL="146304" indent="-146304" algn="l">
              <a:spcAft>
                <a:spcPts val="300"/>
              </a:spcAft>
              <a:buClr>
                <a:srgbClr val="D02D55"/>
              </a:buClr>
              <a:buFont typeface="Arial"/>
              <a:buChar char="•"/>
            </a:pPr>
            <a:r>
              <a:rPr sz="1050" b="0" i="0">
                <a:solidFill>
                  <a:srgbClr val="0B0A34"/>
                </a:solidFill>
                <a:latin typeface="Montserrat"/>
              </a:rPr>
              <a:t>Récupérateur &amp; refroidisseur 1D</a:t>
            </a:r>
          </a:p>
          <a:p>
            <a:pPr marL="146304" indent="-146304" algn="l">
              <a:spcAft>
                <a:spcPts val="300"/>
              </a:spcAft>
              <a:buClr>
                <a:srgbClr val="D02D55"/>
              </a:buClr>
              <a:buFont typeface="Arial"/>
              <a:buChar char="•"/>
            </a:pPr>
            <a:r>
              <a:rPr sz="1050" b="0" i="0">
                <a:solidFill>
                  <a:srgbClr val="0B0A34"/>
                </a:solidFill>
                <a:latin typeface="Montserrat"/>
              </a:rPr>
              <a:t>Échangeur Na / gaz, ligne d'arbre</a:t>
            </a:r>
          </a:p>
        </p:txBody>
      </p:sp>
      <p:sp>
        <p:nvSpPr>
          <p:cNvPr id="27" name="Text 82"/>
          <p:cNvSpPr txBox="1"/>
          <p:nvPr/>
        </p:nvSpPr>
        <p:spPr>
          <a:xfrm>
            <a:off x="8988552" y="4178808"/>
            <a:ext cx="23774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D02D55"/>
                </a:solidFill>
                <a:latin typeface="Montserrat"/>
              </a:rPr>
              <a:t>Dynamique &amp; contrôle</a:t>
            </a:r>
          </a:p>
        </p:txBody>
      </p:sp>
      <p:sp>
        <p:nvSpPr>
          <p:cNvPr id="28" name="Text 83"/>
          <p:cNvSpPr txBox="1"/>
          <p:nvPr/>
        </p:nvSpPr>
        <p:spPr>
          <a:xfrm>
            <a:off x="8988552" y="4453128"/>
            <a:ext cx="237744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6304" indent="-146304" algn="l">
              <a:spcAft>
                <a:spcPts val="300"/>
              </a:spcAft>
              <a:buClr>
                <a:srgbClr val="D02D55"/>
              </a:buClr>
              <a:buFont typeface="Arial"/>
              <a:buChar char="•"/>
            </a:pPr>
            <a:r>
              <a:rPr sz="1050" b="0" i="0">
                <a:solidFill>
                  <a:srgbClr val="0B0A34"/>
                </a:solidFill>
                <a:latin typeface="Montserrat"/>
              </a:rPr>
              <a:t>Dynamique rapide, survitesse au délestage</a:t>
            </a:r>
          </a:p>
          <a:p>
            <a:pPr marL="146304" indent="-146304" algn="l">
              <a:spcAft>
                <a:spcPts val="300"/>
              </a:spcAft>
              <a:buClr>
                <a:srgbClr val="D02D55"/>
              </a:buClr>
              <a:buFont typeface="Arial"/>
              <a:buChar char="•"/>
            </a:pPr>
            <a:r>
              <a:rPr sz="1050" b="0" i="0">
                <a:solidFill>
                  <a:srgbClr val="0B0A34"/>
                </a:solidFill>
                <a:latin typeface="Montserrat"/>
              </a:rPr>
              <a:t>Régulation par inventaire &amp; by-pass</a:t>
            </a:r>
          </a:p>
          <a:p>
            <a:pPr marL="146304" indent="-146304" algn="l">
              <a:spcAft>
                <a:spcPts val="300"/>
              </a:spcAft>
              <a:buClr>
                <a:srgbClr val="D02D55"/>
              </a:buClr>
              <a:buFont typeface="Arial"/>
              <a:buChar char="•"/>
            </a:pPr>
            <a:r>
              <a:rPr sz="1050" b="0" i="0">
                <a:solidFill>
                  <a:srgbClr val="0B0A34"/>
                </a:solidFill>
                <a:latin typeface="Montserrat"/>
              </a:rPr>
              <a:t>Marge au pompage ; chaleur du refroidisseur valorisable</a:t>
            </a:r>
          </a:p>
        </p:txBody>
      </p:sp>
      <p:sp>
        <p:nvSpPr>
          <p:cNvPr id="29" name="Bande scénarios"/>
          <p:cNvSpPr/>
          <p:nvPr/>
        </p:nvSpPr>
        <p:spPr>
          <a:xfrm>
            <a:off x="640080" y="5687568"/>
            <a:ext cx="10908792" cy="548640"/>
          </a:xfrm>
          <a:prstGeom prst="roundRect">
            <a:avLst>
              <a:gd name="adj" fmla="val 23333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 84"/>
          <p:cNvSpPr txBox="1"/>
          <p:nvPr/>
        </p:nvSpPr>
        <p:spPr>
          <a:xfrm>
            <a:off x="841248" y="5687568"/>
            <a:ext cx="20116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>
                <a:solidFill>
                  <a:srgbClr val="0B0A34"/>
                </a:solidFill>
                <a:latin typeface="Montserrat"/>
              </a:rPr>
              <a:t>Scénarios simulés</a:t>
            </a:r>
          </a:p>
        </p:txBody>
      </p:sp>
      <p:sp>
        <p:nvSpPr>
          <p:cNvPr id="31" name="Tag 85"/>
          <p:cNvSpPr/>
          <p:nvPr/>
        </p:nvSpPr>
        <p:spPr>
          <a:xfrm>
            <a:off x="2834640" y="5797296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1314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864" tIns="0" rIns="54864" bIns="0" rtlCol="0" anchor="ctr"/>
          <a:lstStyle/>
          <a:p>
            <a:pPr algn="ctr"/>
            <a:r>
              <a:rPr sz="1100" b="0" i="0">
                <a:solidFill>
                  <a:srgbClr val="0B0A34"/>
                </a:solidFill>
                <a:latin typeface="Montserrat"/>
              </a:rPr>
              <a:t>Suivi de charge</a:t>
            </a:r>
          </a:p>
        </p:txBody>
      </p:sp>
      <p:sp>
        <p:nvSpPr>
          <p:cNvPr id="32" name="Tag 86"/>
          <p:cNvSpPr/>
          <p:nvPr/>
        </p:nvSpPr>
        <p:spPr>
          <a:xfrm>
            <a:off x="4535424" y="5797296"/>
            <a:ext cx="2651760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1314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864" tIns="0" rIns="54864" bIns="0" rtlCol="0" anchor="ctr"/>
          <a:lstStyle/>
          <a:p>
            <a:pPr algn="ctr"/>
            <a:r>
              <a:rPr sz="1100" b="0" i="0">
                <a:solidFill>
                  <a:srgbClr val="0B0A34"/>
                </a:solidFill>
                <a:latin typeface="Montserrat"/>
              </a:rPr>
              <a:t>Îlotage / déclenchement turbine</a:t>
            </a:r>
          </a:p>
        </p:txBody>
      </p:sp>
      <p:sp>
        <p:nvSpPr>
          <p:cNvPr id="33" name="Tag 87"/>
          <p:cNvSpPr/>
          <p:nvPr/>
        </p:nvSpPr>
        <p:spPr>
          <a:xfrm>
            <a:off x="7424927" y="5797296"/>
            <a:ext cx="2103120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1314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864" tIns="0" rIns="54864" bIns="0" rtlCol="0" anchor="ctr"/>
          <a:lstStyle/>
          <a:p>
            <a:pPr algn="ctr"/>
            <a:r>
              <a:rPr sz="1100" b="0" i="0">
                <a:solidFill>
                  <a:srgbClr val="0B0A34"/>
                </a:solidFill>
                <a:latin typeface="Montserrat"/>
              </a:rPr>
              <a:t>Perte de source froide</a:t>
            </a:r>
          </a:p>
        </p:txBody>
      </p:sp>
      <p:sp>
        <p:nvSpPr>
          <p:cNvPr id="34" name="Tag 88"/>
          <p:cNvSpPr/>
          <p:nvPr/>
        </p:nvSpPr>
        <p:spPr>
          <a:xfrm>
            <a:off x="9765792" y="5797296"/>
            <a:ext cx="1600200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1314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864" tIns="0" rIns="54864" bIns="0" rtlCol="0" anchor="ctr"/>
          <a:lstStyle/>
          <a:p>
            <a:pPr algn="ctr"/>
            <a:r>
              <a:rPr sz="1100" b="0" i="0">
                <a:solidFill>
                  <a:srgbClr val="0B0A34"/>
                </a:solidFill>
                <a:latin typeface="Montserrat"/>
              </a:rPr>
              <a:t>Démarrage / arrêt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sz="quarter" idx="11"/>
          </p:nvPr>
        </p:nvSpPr>
        <p:spPr>
          <a:xfrm>
            <a:off x="640080" y="420914"/>
            <a:ext cx="8229600" cy="0"/>
          </a:xfrm>
        </p:spPr>
        <p:txBody>
          <a:bodyPr lIns="0"/>
          <a:lstStyle/>
          <a:p>
            <a:r>
              <a:rPr dirty="0"/>
              <a:t>VALORISATION DE L'ÉNERGIE PRODUITE</a:t>
            </a:r>
          </a:p>
        </p:txBody>
      </p:sp>
      <p:sp>
        <p:nvSpPr>
          <p:cNvPr id="3" name="Key message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Le modèle relie physique et économie : arbitrage dynamique élec / chaleur selon la demande, chiffré en LCOE, LCOW, LCOH.</a:t>
            </a:r>
          </a:p>
        </p:txBody>
      </p:sp>
      <p:sp>
        <p:nvSpPr>
          <p:cNvPr id="4" name="Headline"/>
          <p:cNvSpPr txBox="1"/>
          <p:nvPr/>
        </p:nvSpPr>
        <p:spPr>
          <a:xfrm>
            <a:off x="640080" y="768096"/>
            <a:ext cx="1090879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B0A34"/>
                </a:solidFill>
                <a:latin typeface="Montserrat"/>
              </a:rPr>
              <a:t>Cogénération : coupler électricité et chaleur aux procédés</a:t>
            </a:r>
          </a:p>
        </p:txBody>
      </p:sp>
      <p:sp>
        <p:nvSpPr>
          <p:cNvPr id="5" name="Card 89"/>
          <p:cNvSpPr/>
          <p:nvPr/>
        </p:nvSpPr>
        <p:spPr>
          <a:xfrm>
            <a:off x="640080" y="1325880"/>
            <a:ext cx="3127248" cy="1728216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1314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con circle 90"/>
          <p:cNvSpPr/>
          <p:nvPr/>
        </p:nvSpPr>
        <p:spPr>
          <a:xfrm>
            <a:off x="786384" y="1472184"/>
            <a:ext cx="457200" cy="457200"/>
          </a:xfrm>
          <a:prstGeom prst="ellipse">
            <a:avLst/>
          </a:prstGeom>
          <a:solidFill>
            <a:srgbClr val="1314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Icon snow 91" descr="Icône snow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12" y="1581912"/>
            <a:ext cx="237744" cy="237744"/>
          </a:xfrm>
          <a:prstGeom prst="rect">
            <a:avLst/>
          </a:prstGeom>
        </p:spPr>
      </p:pic>
      <p:sp>
        <p:nvSpPr>
          <p:cNvPr id="8" name="Text 92"/>
          <p:cNvSpPr txBox="1"/>
          <p:nvPr/>
        </p:nvSpPr>
        <p:spPr>
          <a:xfrm>
            <a:off x="1353312" y="1444752"/>
            <a:ext cx="2304288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0B0A34"/>
                </a:solidFill>
                <a:latin typeface="Montserrat"/>
              </a:rPr>
              <a:t>Froid par absorption</a:t>
            </a:r>
          </a:p>
        </p:txBody>
      </p:sp>
      <p:sp>
        <p:nvSpPr>
          <p:cNvPr id="9" name="Tag 93"/>
          <p:cNvSpPr/>
          <p:nvPr/>
        </p:nvSpPr>
        <p:spPr>
          <a:xfrm>
            <a:off x="1353312" y="1728216"/>
            <a:ext cx="746150" cy="201168"/>
          </a:xfrm>
          <a:prstGeom prst="roundRect">
            <a:avLst>
              <a:gd name="adj" fmla="val 50000"/>
            </a:avLst>
          </a:prstGeom>
          <a:solidFill>
            <a:srgbClr val="D02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864" tIns="0" rIns="54864" bIns="0" rtlCol="0" anchor="ctr"/>
          <a:lstStyle/>
          <a:p>
            <a:pPr algn="ctr"/>
            <a:r>
              <a:rPr sz="950" b="1" i="0">
                <a:solidFill>
                  <a:srgbClr val="FFFFFF"/>
                </a:solidFill>
                <a:latin typeface="Montserrat"/>
              </a:rPr>
              <a:t>CHALEUR</a:t>
            </a:r>
          </a:p>
        </p:txBody>
      </p:sp>
      <p:sp>
        <p:nvSpPr>
          <p:cNvPr id="10" name="Text 94"/>
          <p:cNvSpPr txBox="1"/>
          <p:nvPr/>
        </p:nvSpPr>
        <p:spPr>
          <a:xfrm>
            <a:off x="804671" y="2057400"/>
            <a:ext cx="2816352" cy="6766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6304" indent="-146304" algn="l">
              <a:spcAft>
                <a:spcPts val="200"/>
              </a:spcAft>
              <a:buClr>
                <a:srgbClr val="D02D55"/>
              </a:buClr>
              <a:buFont typeface="Arial"/>
              <a:buChar char="•"/>
            </a:pPr>
            <a:r>
              <a:rPr sz="1050" b="0" i="0">
                <a:solidFill>
                  <a:srgbClr val="0B0A34"/>
                </a:solidFill>
                <a:latin typeface="Montserrat"/>
              </a:rPr>
              <a:t>Générateur LiBr–H₂O : 1 effet (COP ≈ 0,7) ou 2 effets (COP ≈ 1,3)</a:t>
            </a:r>
          </a:p>
          <a:p>
            <a:pPr marL="146304" indent="-146304" algn="l">
              <a:spcAft>
                <a:spcPts val="200"/>
              </a:spcAft>
              <a:buClr>
                <a:srgbClr val="D02D55"/>
              </a:buClr>
              <a:buFont typeface="Arial"/>
              <a:buChar char="•"/>
            </a:pPr>
            <a:r>
              <a:rPr sz="1050" b="0" i="0">
                <a:solidFill>
                  <a:srgbClr val="0B0A34"/>
                </a:solidFill>
                <a:latin typeface="Montserrat"/>
              </a:rPr>
              <a:t>Modèle : 4 échangeurs + bilans de solution</a:t>
            </a:r>
          </a:p>
        </p:txBody>
      </p:sp>
      <p:sp>
        <p:nvSpPr>
          <p:cNvPr id="11" name="Text 95"/>
          <p:cNvSpPr txBox="1"/>
          <p:nvPr/>
        </p:nvSpPr>
        <p:spPr>
          <a:xfrm>
            <a:off x="804671" y="2752344"/>
            <a:ext cx="2816352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D02D55"/>
                </a:solidFill>
                <a:latin typeface="Montserrat"/>
              </a:rPr>
              <a:t>Indicateurs : </a:t>
            </a:r>
            <a:r>
              <a:rPr sz="1000" b="0" i="0">
                <a:solidFill>
                  <a:srgbClr val="0B0A34"/>
                </a:solidFill>
                <a:latin typeface="Montserrat"/>
              </a:rPr>
              <a:t>COP · puissance froid</a:t>
            </a:r>
          </a:p>
        </p:txBody>
      </p:sp>
      <p:sp>
        <p:nvSpPr>
          <p:cNvPr id="12" name="Card 96"/>
          <p:cNvSpPr/>
          <p:nvPr/>
        </p:nvSpPr>
        <p:spPr>
          <a:xfrm>
            <a:off x="3968496" y="1325880"/>
            <a:ext cx="3127248" cy="1728216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1314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Icon circle 97"/>
          <p:cNvSpPr/>
          <p:nvPr/>
        </p:nvSpPr>
        <p:spPr>
          <a:xfrm>
            <a:off x="4114800" y="1472184"/>
            <a:ext cx="457200" cy="457200"/>
          </a:xfrm>
          <a:prstGeom prst="ellipse">
            <a:avLst/>
          </a:prstGeom>
          <a:solidFill>
            <a:srgbClr val="1314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Icon h2 98" descr="Icône h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4528" y="1581912"/>
            <a:ext cx="237744" cy="237744"/>
          </a:xfrm>
          <a:prstGeom prst="rect">
            <a:avLst/>
          </a:prstGeom>
        </p:spPr>
      </p:pic>
      <p:sp>
        <p:nvSpPr>
          <p:cNvPr id="15" name="Text 99"/>
          <p:cNvSpPr txBox="1"/>
          <p:nvPr/>
        </p:nvSpPr>
        <p:spPr>
          <a:xfrm>
            <a:off x="4681728" y="1444752"/>
            <a:ext cx="2304288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0B0A34"/>
                </a:solidFill>
                <a:latin typeface="Montserrat"/>
              </a:rPr>
              <a:t>Électrolyse H₂</a:t>
            </a:r>
          </a:p>
        </p:txBody>
      </p:sp>
      <p:sp>
        <p:nvSpPr>
          <p:cNvPr id="16" name="Tag 100"/>
          <p:cNvSpPr/>
          <p:nvPr/>
        </p:nvSpPr>
        <p:spPr>
          <a:xfrm>
            <a:off x="4681728" y="1728216"/>
            <a:ext cx="504748" cy="201168"/>
          </a:xfrm>
          <a:prstGeom prst="roundRect">
            <a:avLst>
              <a:gd name="adj" fmla="val 50000"/>
            </a:avLst>
          </a:prstGeom>
          <a:solidFill>
            <a:srgbClr val="1314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864" tIns="0" rIns="54864" bIns="0" rtlCol="0" anchor="ctr"/>
          <a:lstStyle/>
          <a:p>
            <a:pPr algn="ctr"/>
            <a:r>
              <a:rPr sz="950" b="1" i="0">
                <a:solidFill>
                  <a:srgbClr val="FFFFFF"/>
                </a:solidFill>
                <a:latin typeface="Montserrat"/>
              </a:rPr>
              <a:t>ÉLEC</a:t>
            </a:r>
          </a:p>
        </p:txBody>
      </p:sp>
      <p:sp>
        <p:nvSpPr>
          <p:cNvPr id="17" name="Tag 101"/>
          <p:cNvSpPr/>
          <p:nvPr/>
        </p:nvSpPr>
        <p:spPr>
          <a:xfrm>
            <a:off x="5259628" y="1728216"/>
            <a:ext cx="746150" cy="201168"/>
          </a:xfrm>
          <a:prstGeom prst="roundRect">
            <a:avLst>
              <a:gd name="adj" fmla="val 50000"/>
            </a:avLst>
          </a:prstGeom>
          <a:solidFill>
            <a:srgbClr val="D02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864" tIns="0" rIns="54864" bIns="0" rtlCol="0" anchor="ctr"/>
          <a:lstStyle/>
          <a:p>
            <a:pPr algn="ctr"/>
            <a:r>
              <a:rPr sz="950" b="1" i="0">
                <a:solidFill>
                  <a:srgbClr val="FFFFFF"/>
                </a:solidFill>
                <a:latin typeface="Montserrat"/>
              </a:rPr>
              <a:t>CHALEUR</a:t>
            </a:r>
          </a:p>
        </p:txBody>
      </p:sp>
      <p:sp>
        <p:nvSpPr>
          <p:cNvPr id="18" name="Text 102"/>
          <p:cNvSpPr txBox="1"/>
          <p:nvPr/>
        </p:nvSpPr>
        <p:spPr>
          <a:xfrm>
            <a:off x="4133087" y="2057400"/>
            <a:ext cx="2816352" cy="6766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6304" indent="-146304" algn="l">
              <a:spcAft>
                <a:spcPts val="200"/>
              </a:spcAft>
              <a:buClr>
                <a:srgbClr val="D02D55"/>
              </a:buClr>
              <a:buFont typeface="Arial"/>
              <a:buChar char="•"/>
            </a:pPr>
            <a:r>
              <a:rPr sz="1050" b="0" i="0">
                <a:solidFill>
                  <a:srgbClr val="0B0A34"/>
                </a:solidFill>
                <a:latin typeface="Montserrat"/>
              </a:rPr>
              <a:t>SOEC : la chaleur vaporise l'eau, d'où moins d'électricité par kg H₂</a:t>
            </a:r>
          </a:p>
          <a:p>
            <a:pPr marL="146304" indent="-146304" algn="l">
              <a:spcAft>
                <a:spcPts val="200"/>
              </a:spcAft>
              <a:buClr>
                <a:srgbClr val="D02D55"/>
              </a:buClr>
              <a:buFont typeface="Arial"/>
              <a:buChar char="•"/>
            </a:pPr>
            <a:r>
              <a:rPr sz="1050" b="0" i="0">
                <a:solidFill>
                  <a:srgbClr val="0B0A34"/>
                </a:solidFill>
                <a:latin typeface="Montserrat"/>
              </a:rPr>
              <a:t>Modèle : stack 0D + auxiliaires thermiques</a:t>
            </a:r>
          </a:p>
        </p:txBody>
      </p:sp>
      <p:sp>
        <p:nvSpPr>
          <p:cNvPr id="19" name="Text 103"/>
          <p:cNvSpPr txBox="1"/>
          <p:nvPr/>
        </p:nvSpPr>
        <p:spPr>
          <a:xfrm>
            <a:off x="4133087" y="2752344"/>
            <a:ext cx="2816352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D02D55"/>
                </a:solidFill>
                <a:latin typeface="Montserrat"/>
              </a:rPr>
              <a:t>Indicateurs : </a:t>
            </a:r>
            <a:r>
              <a:rPr sz="1000" b="0" i="0">
                <a:solidFill>
                  <a:srgbClr val="0B0A34"/>
                </a:solidFill>
                <a:latin typeface="Montserrat"/>
              </a:rPr>
              <a:t>kWh/kg H₂ · LCOH</a:t>
            </a:r>
          </a:p>
        </p:txBody>
      </p:sp>
      <p:sp>
        <p:nvSpPr>
          <p:cNvPr id="20" name="Card 104"/>
          <p:cNvSpPr/>
          <p:nvPr/>
        </p:nvSpPr>
        <p:spPr>
          <a:xfrm>
            <a:off x="640080" y="3255263"/>
            <a:ext cx="3127248" cy="1728216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1314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Icon circle 105"/>
          <p:cNvSpPr/>
          <p:nvPr/>
        </p:nvSpPr>
        <p:spPr>
          <a:xfrm>
            <a:off x="786384" y="3401568"/>
            <a:ext cx="457200" cy="457200"/>
          </a:xfrm>
          <a:prstGeom prst="ellipse">
            <a:avLst/>
          </a:prstGeom>
          <a:solidFill>
            <a:srgbClr val="1314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Icon drop 106" descr="Icône dro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112" y="3511296"/>
            <a:ext cx="237744" cy="237744"/>
          </a:xfrm>
          <a:prstGeom prst="rect">
            <a:avLst/>
          </a:prstGeom>
        </p:spPr>
      </p:pic>
      <p:sp>
        <p:nvSpPr>
          <p:cNvPr id="23" name="Text 107"/>
          <p:cNvSpPr txBox="1"/>
          <p:nvPr/>
        </p:nvSpPr>
        <p:spPr>
          <a:xfrm>
            <a:off x="1353312" y="3374135"/>
            <a:ext cx="2304288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0B0A34"/>
                </a:solidFill>
                <a:latin typeface="Montserrat"/>
              </a:rPr>
              <a:t>Dessalement MED / RO</a:t>
            </a:r>
          </a:p>
        </p:txBody>
      </p:sp>
      <p:sp>
        <p:nvSpPr>
          <p:cNvPr id="24" name="Tag 108"/>
          <p:cNvSpPr/>
          <p:nvPr/>
        </p:nvSpPr>
        <p:spPr>
          <a:xfrm>
            <a:off x="1353312" y="3657599"/>
            <a:ext cx="746150" cy="201168"/>
          </a:xfrm>
          <a:prstGeom prst="roundRect">
            <a:avLst>
              <a:gd name="adj" fmla="val 50000"/>
            </a:avLst>
          </a:prstGeom>
          <a:solidFill>
            <a:srgbClr val="D02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864" tIns="0" rIns="54864" bIns="0" rtlCol="0" anchor="ctr"/>
          <a:lstStyle/>
          <a:p>
            <a:pPr algn="ctr"/>
            <a:r>
              <a:rPr sz="950" b="1" i="0">
                <a:solidFill>
                  <a:srgbClr val="FFFFFF"/>
                </a:solidFill>
                <a:latin typeface="Montserrat"/>
              </a:rPr>
              <a:t>CHALEUR</a:t>
            </a:r>
          </a:p>
        </p:txBody>
      </p:sp>
      <p:sp>
        <p:nvSpPr>
          <p:cNvPr id="25" name="Tag 109"/>
          <p:cNvSpPr/>
          <p:nvPr/>
        </p:nvSpPr>
        <p:spPr>
          <a:xfrm>
            <a:off x="2172614" y="3657599"/>
            <a:ext cx="504748" cy="201168"/>
          </a:xfrm>
          <a:prstGeom prst="roundRect">
            <a:avLst>
              <a:gd name="adj" fmla="val 50000"/>
            </a:avLst>
          </a:prstGeom>
          <a:solidFill>
            <a:srgbClr val="1314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864" tIns="0" rIns="54864" bIns="0" rtlCol="0" anchor="ctr"/>
          <a:lstStyle/>
          <a:p>
            <a:pPr algn="ctr"/>
            <a:r>
              <a:rPr sz="950" b="1" i="0">
                <a:solidFill>
                  <a:srgbClr val="FFFFFF"/>
                </a:solidFill>
                <a:latin typeface="Montserrat"/>
              </a:rPr>
              <a:t>ÉLEC</a:t>
            </a:r>
          </a:p>
        </p:txBody>
      </p:sp>
      <p:sp>
        <p:nvSpPr>
          <p:cNvPr id="26" name="Text 110"/>
          <p:cNvSpPr txBox="1"/>
          <p:nvPr/>
        </p:nvSpPr>
        <p:spPr>
          <a:xfrm>
            <a:off x="804671" y="3986783"/>
            <a:ext cx="2816352" cy="6766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6304" indent="-146304" algn="l">
              <a:spcAft>
                <a:spcPts val="200"/>
              </a:spcAft>
              <a:buClr>
                <a:srgbClr val="D02D55"/>
              </a:buClr>
              <a:buFont typeface="Arial"/>
              <a:buChar char="•"/>
            </a:pPr>
            <a:r>
              <a:rPr sz="1050" b="0" i="0">
                <a:solidFill>
                  <a:srgbClr val="0B0A34"/>
                </a:solidFill>
                <a:latin typeface="Montserrat"/>
              </a:rPr>
              <a:t>MED : vapeur BP ~70 °C (± TVC) ; RO : électricité seule</a:t>
            </a:r>
          </a:p>
          <a:p>
            <a:pPr marL="146304" indent="-146304" algn="l">
              <a:spcAft>
                <a:spcPts val="200"/>
              </a:spcAft>
              <a:buClr>
                <a:srgbClr val="D02D55"/>
              </a:buClr>
              <a:buFont typeface="Arial"/>
              <a:buChar char="•"/>
            </a:pPr>
            <a:r>
              <a:rPr sz="1050" b="0" i="0">
                <a:solidFill>
                  <a:srgbClr val="0B0A34"/>
                </a:solidFill>
                <a:latin typeface="Montserrat"/>
              </a:rPr>
              <a:t>Modèle : effets en cascade ; RO via TANDEM</a:t>
            </a:r>
          </a:p>
        </p:txBody>
      </p:sp>
      <p:sp>
        <p:nvSpPr>
          <p:cNvPr id="27" name="Text 111"/>
          <p:cNvSpPr txBox="1"/>
          <p:nvPr/>
        </p:nvSpPr>
        <p:spPr>
          <a:xfrm>
            <a:off x="804671" y="4681727"/>
            <a:ext cx="2816352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D02D55"/>
                </a:solidFill>
                <a:latin typeface="Montserrat"/>
              </a:rPr>
              <a:t>Indicateurs : </a:t>
            </a:r>
            <a:r>
              <a:rPr sz="1000" b="0" i="0">
                <a:solidFill>
                  <a:srgbClr val="0B0A34"/>
                </a:solidFill>
                <a:latin typeface="Montserrat"/>
              </a:rPr>
              <a:t>GOR · m³/j · LCOW</a:t>
            </a:r>
          </a:p>
        </p:txBody>
      </p:sp>
      <p:sp>
        <p:nvSpPr>
          <p:cNvPr id="28" name="Card 112"/>
          <p:cNvSpPr/>
          <p:nvPr/>
        </p:nvSpPr>
        <p:spPr>
          <a:xfrm>
            <a:off x="3968496" y="3255263"/>
            <a:ext cx="3127248" cy="1728216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1314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Icon circle 113"/>
          <p:cNvSpPr/>
          <p:nvPr/>
        </p:nvSpPr>
        <p:spPr>
          <a:xfrm>
            <a:off x="4114800" y="3401568"/>
            <a:ext cx="457200" cy="457200"/>
          </a:xfrm>
          <a:prstGeom prst="ellipse">
            <a:avLst/>
          </a:prstGeom>
          <a:solidFill>
            <a:srgbClr val="1314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Icon industry 114" descr="Icône industry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4528" y="3511296"/>
            <a:ext cx="237744" cy="237744"/>
          </a:xfrm>
          <a:prstGeom prst="rect">
            <a:avLst/>
          </a:prstGeom>
        </p:spPr>
      </p:pic>
      <p:sp>
        <p:nvSpPr>
          <p:cNvPr id="31" name="Text 115"/>
          <p:cNvSpPr txBox="1"/>
          <p:nvPr/>
        </p:nvSpPr>
        <p:spPr>
          <a:xfrm>
            <a:off x="4681728" y="3374135"/>
            <a:ext cx="2304288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0B0A34"/>
                </a:solidFill>
                <a:latin typeface="Montserrat"/>
              </a:rPr>
              <a:t>Réseaux de chaleur</a:t>
            </a:r>
          </a:p>
        </p:txBody>
      </p:sp>
      <p:sp>
        <p:nvSpPr>
          <p:cNvPr id="32" name="Tag 116"/>
          <p:cNvSpPr/>
          <p:nvPr/>
        </p:nvSpPr>
        <p:spPr>
          <a:xfrm>
            <a:off x="4681728" y="3657599"/>
            <a:ext cx="746150" cy="201168"/>
          </a:xfrm>
          <a:prstGeom prst="roundRect">
            <a:avLst>
              <a:gd name="adj" fmla="val 50000"/>
            </a:avLst>
          </a:prstGeom>
          <a:solidFill>
            <a:srgbClr val="D02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864" tIns="0" rIns="54864" bIns="0" rtlCol="0" anchor="ctr"/>
          <a:lstStyle/>
          <a:p>
            <a:pPr algn="ctr"/>
            <a:r>
              <a:rPr sz="950" b="1" i="0">
                <a:solidFill>
                  <a:srgbClr val="FFFFFF"/>
                </a:solidFill>
                <a:latin typeface="Montserrat"/>
              </a:rPr>
              <a:t>CHALEUR</a:t>
            </a:r>
          </a:p>
        </p:txBody>
      </p:sp>
      <p:sp>
        <p:nvSpPr>
          <p:cNvPr id="33" name="Text 117"/>
          <p:cNvSpPr txBox="1"/>
          <p:nvPr/>
        </p:nvSpPr>
        <p:spPr>
          <a:xfrm>
            <a:off x="4133087" y="3986783"/>
            <a:ext cx="2816352" cy="6766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46304" indent="-146304" algn="l">
              <a:spcAft>
                <a:spcPts val="200"/>
              </a:spcAft>
              <a:buClr>
                <a:srgbClr val="D02D55"/>
              </a:buClr>
              <a:buFont typeface="Arial"/>
              <a:buChar char="•"/>
            </a:pPr>
            <a:r>
              <a:rPr sz="1050" b="0" i="0">
                <a:solidFill>
                  <a:srgbClr val="0B0A34"/>
                </a:solidFill>
                <a:latin typeface="Montserrat"/>
              </a:rPr>
              <a:t>Livraison 70–120 °C, stockage tampon, demande variable</a:t>
            </a:r>
          </a:p>
          <a:p>
            <a:pPr marL="146304" indent="-146304" algn="l">
              <a:spcAft>
                <a:spcPts val="200"/>
              </a:spcAft>
              <a:buClr>
                <a:srgbClr val="D02D55"/>
              </a:buClr>
              <a:buFont typeface="Arial"/>
              <a:buChar char="•"/>
            </a:pPr>
            <a:r>
              <a:rPr sz="1050" b="0" i="0">
                <a:solidFill>
                  <a:srgbClr val="0B0A34"/>
                </a:solidFill>
                <a:latin typeface="Montserrat"/>
              </a:rPr>
              <a:t>Modèle : échangeur, stockage, profils horaires</a:t>
            </a:r>
          </a:p>
        </p:txBody>
      </p:sp>
      <p:sp>
        <p:nvSpPr>
          <p:cNvPr id="34" name="Text 118"/>
          <p:cNvSpPr txBox="1"/>
          <p:nvPr/>
        </p:nvSpPr>
        <p:spPr>
          <a:xfrm>
            <a:off x="4133087" y="4681727"/>
            <a:ext cx="2816352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D02D55"/>
                </a:solidFill>
                <a:latin typeface="Montserrat"/>
              </a:rPr>
              <a:t>Indicateurs : </a:t>
            </a:r>
            <a:r>
              <a:rPr sz="1000" b="0" i="0">
                <a:solidFill>
                  <a:srgbClr val="0B0A34"/>
                </a:solidFill>
                <a:latin typeface="Montserrat"/>
              </a:rPr>
              <a:t>MWh th livrés · €/MWh th</a:t>
            </a:r>
          </a:p>
        </p:txBody>
      </p:sp>
      <p:sp>
        <p:nvSpPr>
          <p:cNvPr id="35" name="Card 119"/>
          <p:cNvSpPr/>
          <p:nvPr/>
        </p:nvSpPr>
        <p:spPr>
          <a:xfrm>
            <a:off x="7351775" y="1325880"/>
            <a:ext cx="4197096" cy="36576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1314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 120"/>
          <p:cNvSpPr txBox="1"/>
          <p:nvPr/>
        </p:nvSpPr>
        <p:spPr>
          <a:xfrm>
            <a:off x="7552944" y="1444752"/>
            <a:ext cx="3831336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0B0A34"/>
                </a:solidFill>
                <a:latin typeface="Montserrat"/>
              </a:rPr>
              <a:t>Adéquation des niveaux thermiques</a:t>
            </a:r>
          </a:p>
        </p:txBody>
      </p:sp>
      <p:graphicFrame>
        <p:nvGraphicFramePr>
          <p:cNvPr id="37" name="Chart niveaux thermiques" descr="Plages de température des procédés vs chaleur disponible du SCE"/>
          <p:cNvGraphicFramePr>
            <a:graphicFrameLocks noGrp="1"/>
          </p:cNvGraphicFramePr>
          <p:nvPr/>
        </p:nvGraphicFramePr>
        <p:xfrm>
          <a:off x="7424927" y="1737360"/>
          <a:ext cx="4032504" cy="2852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8" name="Text 121"/>
          <p:cNvSpPr txBox="1"/>
          <p:nvPr/>
        </p:nvSpPr>
        <p:spPr>
          <a:xfrm>
            <a:off x="7552944" y="4617720"/>
            <a:ext cx="3831336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>
                <a:solidFill>
                  <a:srgbClr val="5B6275"/>
                </a:solidFill>
                <a:latin typeface="Montserrat"/>
              </a:rPr>
              <a:t>Plages typiques de température des procédés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B022A-D953-AC8C-94BD-C42EE02D3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ractère coloré, capture d’écran, Graphique, Magenta&#10;&#10;Le contenu généré par l’IA peut être incorrect.">
            <a:extLst>
              <a:ext uri="{FF2B5EF4-FFF2-40B4-BE49-F238E27FC236}">
                <a16:creationId xmlns:a16="http://schemas.microsoft.com/office/drawing/2014/main" id="{94CC9B15-ED8A-0C07-543C-251DBE650F7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70"/>
            <a:ext cx="12193546" cy="6857128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E65BD835-6EB8-8678-6E20-54BC51E7A7C3}"/>
              </a:ext>
            </a:extLst>
          </p:cNvPr>
          <p:cNvSpPr txBox="1">
            <a:spLocks/>
          </p:cNvSpPr>
          <p:nvPr/>
        </p:nvSpPr>
        <p:spPr>
          <a:xfrm>
            <a:off x="624122" y="3406161"/>
            <a:ext cx="5471877" cy="179975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j-cs"/>
            </a:endParaRPr>
          </a:p>
        </p:txBody>
      </p:sp>
      <p:pic>
        <p:nvPicPr>
          <p:cNvPr id="6" name="Image 5" descr="Une image contenant Graphique, Police, graphisme, logo&#10;&#10;Le contenu généré par l’IA peut être incorrect.">
            <a:extLst>
              <a:ext uri="{FF2B5EF4-FFF2-40B4-BE49-F238E27FC236}">
                <a16:creationId xmlns:a16="http://schemas.microsoft.com/office/drawing/2014/main" id="{F400CE4E-9774-E034-D3BE-CC81A4CBC84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121" y="243773"/>
            <a:ext cx="1714500" cy="1714500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E11E4AC9-8C2E-0EE1-E2C4-7CF810229028}"/>
              </a:ext>
            </a:extLst>
          </p:cNvPr>
          <p:cNvSpPr txBox="1">
            <a:spLocks/>
          </p:cNvSpPr>
          <p:nvPr/>
        </p:nvSpPr>
        <p:spPr>
          <a:xfrm>
            <a:off x="624121" y="4309204"/>
            <a:ext cx="8385765" cy="110799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Inter Medium" panose="02000503000000020004" pitchFamily="2" charset="0"/>
              </a:rPr>
              <a:t>MODELICA comme outil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dirty="0">
                <a:solidFill>
                  <a:prstClr val="white"/>
                </a:solidFill>
                <a:latin typeface="Montserrat" panose="00000500000000000000" pitchFamily="2" charset="0"/>
                <a:ea typeface="Inter Medium" panose="02000503000000020004" pitchFamily="2" charset="0"/>
              </a:rPr>
              <a:t>        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Inter Medium" panose="02000503000000020004" pitchFamily="2" charset="0"/>
              </a:rPr>
              <a:t> de conception  </a:t>
            </a:r>
          </a:p>
        </p:txBody>
      </p:sp>
      <p:pic>
        <p:nvPicPr>
          <p:cNvPr id="8" name="Image 7" descr="Une image contenant Graphique, créativité&#10;&#10;Le contenu généré par l’IA peut être incorrect.">
            <a:extLst>
              <a:ext uri="{FF2B5EF4-FFF2-40B4-BE49-F238E27FC236}">
                <a16:creationId xmlns:a16="http://schemas.microsoft.com/office/drawing/2014/main" id="{F9170535-890F-46FC-A634-F0A0095FC9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722" y="4859524"/>
            <a:ext cx="1417937" cy="53335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EF390B5-8CC6-8B0D-5F57-C957B6548B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2956" y="-1405654"/>
            <a:ext cx="5309044" cy="94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03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rd 59">
            <a:extLst>
              <a:ext uri="{FF2B5EF4-FFF2-40B4-BE49-F238E27FC236}">
                <a16:creationId xmlns:a16="http://schemas.microsoft.com/office/drawing/2014/main" id="{B588E17E-36E8-AA23-4B20-F4C0D178440A}"/>
              </a:ext>
            </a:extLst>
          </p:cNvPr>
          <p:cNvSpPr/>
          <p:nvPr/>
        </p:nvSpPr>
        <p:spPr>
          <a:xfrm>
            <a:off x="6267447" y="1016001"/>
            <a:ext cx="5695953" cy="4955644"/>
          </a:xfrm>
          <a:prstGeom prst="roundRect">
            <a:avLst>
              <a:gd name="adj" fmla="val 3010"/>
            </a:avLst>
          </a:prstGeom>
          <a:solidFill>
            <a:srgbClr val="FFFFFF"/>
          </a:solidFill>
          <a:ln w="19050">
            <a:solidFill>
              <a:srgbClr val="1314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6" name="Card 59">
            <a:extLst>
              <a:ext uri="{FF2B5EF4-FFF2-40B4-BE49-F238E27FC236}">
                <a16:creationId xmlns:a16="http://schemas.microsoft.com/office/drawing/2014/main" id="{CE6DBD6E-5FCE-D117-350B-2C8F3711C9F3}"/>
              </a:ext>
            </a:extLst>
          </p:cNvPr>
          <p:cNvSpPr/>
          <p:nvPr/>
        </p:nvSpPr>
        <p:spPr>
          <a:xfrm>
            <a:off x="352425" y="1016001"/>
            <a:ext cx="5695954" cy="4955644"/>
          </a:xfrm>
          <a:prstGeom prst="roundRect">
            <a:avLst>
              <a:gd name="adj" fmla="val 3010"/>
            </a:avLst>
          </a:prstGeom>
          <a:solidFill>
            <a:srgbClr val="FFFFFF"/>
          </a:solidFill>
          <a:ln w="19050">
            <a:solidFill>
              <a:srgbClr val="D02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4EFB46D-1278-3C22-747D-A4CD203B77C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sz="2000" dirty="0"/>
              <a:t>Le choix OpenModelica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1D447A2-90EC-6A86-C007-00C28AC66F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56420" y="2334094"/>
            <a:ext cx="5383207" cy="305247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1700" dirty="0">
                <a:latin typeface="Montserrat" panose="00000500000000000000" pitchFamily="2" charset="0"/>
              </a:rPr>
              <a:t>Développement rapide de modèles d’exploration de différentes configurations ;</a:t>
            </a:r>
          </a:p>
          <a:p>
            <a:pPr marL="0" indent="0">
              <a:buNone/>
            </a:pPr>
            <a:endParaRPr lang="fr-FR" sz="1700" dirty="0">
              <a:latin typeface="Montserrat" panose="00000500000000000000" pitchFamily="2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1700" dirty="0">
                <a:latin typeface="Montserrat" panose="00000500000000000000" pitchFamily="2" charset="0"/>
              </a:rPr>
              <a:t>Réaliser des études de sûreté : modélisation de transitoires, avant et après arrêt. </a:t>
            </a:r>
          </a:p>
          <a:p>
            <a:pPr marL="0" indent="0">
              <a:buNone/>
            </a:pPr>
            <a:endParaRPr lang="fr-FR" sz="1700" dirty="0">
              <a:latin typeface="Montserrat" panose="00000500000000000000" pitchFamily="2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1700" dirty="0">
                <a:latin typeface="Montserrat" panose="00000500000000000000" pitchFamily="2" charset="0"/>
              </a:rPr>
              <a:t>Simulateurs/démonstrateurs de réacteurs : </a:t>
            </a:r>
          </a:p>
          <a:p>
            <a:pPr lvl="1" algn="just">
              <a:buFont typeface="Aptos" panose="020B0004020202020204" pitchFamily="34" charset="0"/>
              <a:buChar char="→"/>
            </a:pPr>
            <a:r>
              <a:rPr lang="fr-FR" sz="1700" dirty="0">
                <a:latin typeface="Montserrat" panose="00000500000000000000" pitchFamily="2" charset="0"/>
              </a:rPr>
              <a:t>Suivi des principales grandeurs du réacteur (température sortie cœur, flux etc…).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9692E17-C664-60B1-3BA2-BB0C88B9C3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15296" y="2129122"/>
            <a:ext cx="4920284" cy="3462423"/>
          </a:xfrm>
        </p:spPr>
        <p:txBody>
          <a:bodyPr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fr-FR" sz="1600" dirty="0"/>
              <a:t>Pour les études APD de « dérisquage » ,  OpenModelica a été identifié comme le meilleur candidat :</a:t>
            </a:r>
          </a:p>
          <a:p>
            <a:pPr marL="285750" indent="-285750" algn="l" fontAlgn="base">
              <a:lnSpc>
                <a:spcPct val="100000"/>
              </a:lnSpc>
              <a:buClr>
                <a:srgbClr val="D02D55"/>
              </a:buClr>
              <a:buFont typeface="Wingdings" panose="05000000000000000000" pitchFamily="2" charset="2"/>
              <a:buChar char="§"/>
            </a:pPr>
            <a:r>
              <a:rPr lang="fr-FR" sz="1600" b="1" dirty="0"/>
              <a:t>Modélisation adaptée aux systèmes multiphysiques ;</a:t>
            </a:r>
            <a:endParaRPr lang="fr-FR" sz="1600" dirty="0"/>
          </a:p>
          <a:p>
            <a:pPr marL="285750" indent="-285750" algn="l" fontAlgn="base">
              <a:lnSpc>
                <a:spcPct val="100000"/>
              </a:lnSpc>
              <a:buClr>
                <a:srgbClr val="D02D55"/>
              </a:buClr>
              <a:buFont typeface="Wingdings" panose="05000000000000000000" pitchFamily="2" charset="2"/>
              <a:buChar char="§"/>
            </a:pPr>
            <a:r>
              <a:rPr lang="fr-FR" sz="1600" b="1" dirty="0"/>
              <a:t>Outil open source ;</a:t>
            </a:r>
            <a:endParaRPr lang="fr-FR" sz="1600" dirty="0"/>
          </a:p>
          <a:p>
            <a:pPr marL="285750" indent="-285750" algn="l" fontAlgn="base">
              <a:lnSpc>
                <a:spcPct val="100000"/>
              </a:lnSpc>
              <a:buClr>
                <a:srgbClr val="D02D55"/>
              </a:buClr>
              <a:buFont typeface="Wingdings" panose="05000000000000000000" pitchFamily="2" charset="2"/>
              <a:buChar char="§"/>
            </a:pPr>
            <a:r>
              <a:rPr lang="fr-FR" sz="1600" b="1" dirty="0"/>
              <a:t>Possibilité de couplage et d’automatisation</a:t>
            </a:r>
            <a:r>
              <a:rPr lang="fr-FR" sz="1600" dirty="0"/>
              <a:t>, export/import FMU et intégration avec Python.</a:t>
            </a:r>
          </a:p>
          <a:p>
            <a:pPr marL="285750" indent="-285750" algn="l" fontAlgn="base">
              <a:lnSpc>
                <a:spcPct val="100000"/>
              </a:lnSpc>
              <a:buClr>
                <a:srgbClr val="D02D55"/>
              </a:buClr>
              <a:buFont typeface="Wingdings" panose="05000000000000000000" pitchFamily="2" charset="2"/>
              <a:buChar char="§"/>
            </a:pPr>
            <a:r>
              <a:rPr lang="fr-FR" sz="1600" b="1" dirty="0"/>
              <a:t>Maîtrise et pérennité des modèles ;</a:t>
            </a:r>
            <a:endParaRPr lang="fr-FR" sz="1600" dirty="0"/>
          </a:p>
          <a:p>
            <a:pPr marL="285750" indent="-285750" algn="l" fontAlgn="base">
              <a:lnSpc>
                <a:spcPct val="100000"/>
              </a:lnSpc>
              <a:buClr>
                <a:srgbClr val="D02D55"/>
              </a:buClr>
              <a:buFont typeface="Wingdings" panose="05000000000000000000" pitchFamily="2" charset="2"/>
              <a:buChar char="§"/>
            </a:pPr>
            <a:r>
              <a:rPr lang="fr-FR" sz="1600" dirty="0"/>
              <a:t>Accompagnement ; </a:t>
            </a:r>
          </a:p>
          <a:p>
            <a:pPr marL="0" indent="0" algn="l">
              <a:buNone/>
            </a:pPr>
            <a:endParaRPr lang="fr-FR" sz="1600" dirty="0"/>
          </a:p>
          <a:p>
            <a:pPr marL="0" indent="0" algn="l">
              <a:buNone/>
            </a:pPr>
            <a:endParaRPr lang="fr-F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0D25F20-EAB1-1F66-4A18-4CA04858B738}"/>
              </a:ext>
            </a:extLst>
          </p:cNvPr>
          <p:cNvGrpSpPr/>
          <p:nvPr/>
        </p:nvGrpSpPr>
        <p:grpSpPr>
          <a:xfrm rot="5400000">
            <a:off x="79798" y="259001"/>
            <a:ext cx="302631" cy="462223"/>
            <a:chOff x="0" y="0"/>
            <a:chExt cx="605262" cy="924446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1EDA1E8C-4DAA-395D-2667-00158911FA19}"/>
                </a:ext>
              </a:extLst>
            </p:cNvPr>
            <p:cNvSpPr/>
            <p:nvPr/>
          </p:nvSpPr>
          <p:spPr>
            <a:xfrm>
              <a:off x="0" y="0"/>
              <a:ext cx="605282" cy="924433"/>
            </a:xfrm>
            <a:custGeom>
              <a:avLst/>
              <a:gdLst/>
              <a:ahLst/>
              <a:cxnLst/>
              <a:rect l="l" t="t" r="r" b="b"/>
              <a:pathLst>
                <a:path w="605282" h="924433">
                  <a:moveTo>
                    <a:pt x="302641" y="0"/>
                  </a:moveTo>
                  <a:cubicBezTo>
                    <a:pt x="469773" y="0"/>
                    <a:pt x="605282" y="135509"/>
                    <a:pt x="605282" y="302641"/>
                  </a:cubicBezTo>
                  <a:lnTo>
                    <a:pt x="605282" y="924433"/>
                  </a:lnTo>
                  <a:lnTo>
                    <a:pt x="0" y="924433"/>
                  </a:lnTo>
                  <a:lnTo>
                    <a:pt x="0" y="302641"/>
                  </a:lnTo>
                  <a:cubicBezTo>
                    <a:pt x="0" y="135509"/>
                    <a:pt x="135509" y="0"/>
                    <a:pt x="302641" y="0"/>
                  </a:cubicBezTo>
                  <a:close/>
                </a:path>
              </a:pathLst>
            </a:custGeom>
            <a:solidFill>
              <a:srgbClr val="D02D55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02D5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9" name="Tag 60">
            <a:extLst>
              <a:ext uri="{FF2B5EF4-FFF2-40B4-BE49-F238E27FC236}">
                <a16:creationId xmlns:a16="http://schemas.microsoft.com/office/drawing/2014/main" id="{398CE81C-FE78-26F9-1683-1C10C74CABE5}"/>
              </a:ext>
            </a:extLst>
          </p:cNvPr>
          <p:cNvSpPr/>
          <p:nvPr/>
        </p:nvSpPr>
        <p:spPr>
          <a:xfrm>
            <a:off x="699246" y="1321789"/>
            <a:ext cx="4937759" cy="656845"/>
          </a:xfrm>
          <a:prstGeom prst="roundRect">
            <a:avLst>
              <a:gd name="adj" fmla="val 50000"/>
            </a:avLst>
          </a:prstGeom>
          <a:solidFill>
            <a:srgbClr val="1314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864" tIns="0" rIns="54864" bIns="0" rtlCol="0" anchor="ctr"/>
          <a:lstStyle/>
          <a:p>
            <a:pPr algn="ctr">
              <a:buClr>
                <a:srgbClr val="D02D55"/>
              </a:buClr>
            </a:pPr>
            <a:r>
              <a:rPr lang="fr-FR" sz="1500" b="1" dirty="0">
                <a:solidFill>
                  <a:schemeClr val="bg1"/>
                </a:solidFill>
                <a:latin typeface="Montserrat" panose="00000500000000000000" pitchFamily="2" charset="0"/>
              </a:rPr>
              <a:t>Besoins en modélisation système pour OTRERA </a:t>
            </a:r>
          </a:p>
        </p:txBody>
      </p:sp>
      <p:sp>
        <p:nvSpPr>
          <p:cNvPr id="12" name="Tag 72">
            <a:extLst>
              <a:ext uri="{FF2B5EF4-FFF2-40B4-BE49-F238E27FC236}">
                <a16:creationId xmlns:a16="http://schemas.microsoft.com/office/drawing/2014/main" id="{CEF96930-7401-35E9-E3C0-95AEC13F44A2}"/>
              </a:ext>
            </a:extLst>
          </p:cNvPr>
          <p:cNvSpPr/>
          <p:nvPr/>
        </p:nvSpPr>
        <p:spPr>
          <a:xfrm>
            <a:off x="6697821" y="1321790"/>
            <a:ext cx="4937759" cy="656844"/>
          </a:xfrm>
          <a:prstGeom prst="roundRect">
            <a:avLst>
              <a:gd name="adj" fmla="val 50000"/>
            </a:avLst>
          </a:prstGeom>
          <a:solidFill>
            <a:srgbClr val="D02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54864" tIns="0" rIns="54864" bIns="0" rtlCol="0" anchor="ctr"/>
          <a:lstStyle/>
          <a:p>
            <a:pPr algn="ctr"/>
            <a:r>
              <a:rPr lang="fr-FR" sz="1600" b="1" i="0" dirty="0">
                <a:solidFill>
                  <a:srgbClr val="FFFFFF"/>
                </a:solidFill>
                <a:latin typeface="Montserrat"/>
              </a:rPr>
              <a:t>Pourquoi OpenModelica ?</a:t>
            </a:r>
            <a:endParaRPr sz="1600" b="1" i="0" dirty="0">
              <a:solidFill>
                <a:srgbClr val="FFFFFF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05411952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968A9-D57B-BDA1-2EE8-89BDA7C2D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rd 59">
            <a:extLst>
              <a:ext uri="{FF2B5EF4-FFF2-40B4-BE49-F238E27FC236}">
                <a16:creationId xmlns:a16="http://schemas.microsoft.com/office/drawing/2014/main" id="{F19CA6B0-4404-C156-03C7-5E89F9EDDF83}"/>
              </a:ext>
            </a:extLst>
          </p:cNvPr>
          <p:cNvSpPr/>
          <p:nvPr/>
        </p:nvSpPr>
        <p:spPr>
          <a:xfrm>
            <a:off x="6267447" y="1016001"/>
            <a:ext cx="5695953" cy="4955644"/>
          </a:xfrm>
          <a:prstGeom prst="roundRect">
            <a:avLst>
              <a:gd name="adj" fmla="val 3010"/>
            </a:avLst>
          </a:prstGeom>
          <a:solidFill>
            <a:srgbClr val="FFFFFF"/>
          </a:solidFill>
          <a:ln w="19050">
            <a:solidFill>
              <a:srgbClr val="1314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Card 59">
            <a:extLst>
              <a:ext uri="{FF2B5EF4-FFF2-40B4-BE49-F238E27FC236}">
                <a16:creationId xmlns:a16="http://schemas.microsoft.com/office/drawing/2014/main" id="{73B2DED9-3F4E-D163-BC6D-16FD77AF6B7B}"/>
              </a:ext>
            </a:extLst>
          </p:cNvPr>
          <p:cNvSpPr/>
          <p:nvPr/>
        </p:nvSpPr>
        <p:spPr>
          <a:xfrm>
            <a:off x="352425" y="1016001"/>
            <a:ext cx="5695954" cy="4955644"/>
          </a:xfrm>
          <a:prstGeom prst="roundRect">
            <a:avLst>
              <a:gd name="adj" fmla="val 3010"/>
            </a:avLst>
          </a:prstGeom>
          <a:solidFill>
            <a:srgbClr val="FFFFFF"/>
          </a:solidFill>
          <a:ln w="19050">
            <a:solidFill>
              <a:srgbClr val="D02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84F0CF-A346-DD06-79E8-76306728040F}"/>
              </a:ext>
            </a:extLst>
          </p:cNvPr>
          <p:cNvSpPr/>
          <p:nvPr/>
        </p:nvSpPr>
        <p:spPr>
          <a:xfrm>
            <a:off x="599874" y="1568256"/>
            <a:ext cx="5019655" cy="8828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9" name="Espace réservé du texte 1">
            <a:extLst>
              <a:ext uri="{FF2B5EF4-FFF2-40B4-BE49-F238E27FC236}">
                <a16:creationId xmlns:a16="http://schemas.microsoft.com/office/drawing/2014/main" id="{B37327E6-DE12-B470-4948-C5D83CFE95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4890" y="1332362"/>
            <a:ext cx="5289477" cy="4831973"/>
          </a:xfrm>
        </p:spPr>
        <p:txBody>
          <a:bodyPr/>
          <a:lstStyle/>
          <a:p>
            <a:pPr marL="285750" indent="-285750" algn="l">
              <a:buSzPct val="120000"/>
              <a:buFont typeface="Wingdings" panose="05000000000000000000" pitchFamily="2" charset="2"/>
              <a:buChar char="§"/>
            </a:pPr>
            <a:r>
              <a:rPr lang="fr-FR" sz="1600" dirty="0">
                <a:latin typeface="Montserrat" panose="00000500000000000000" pitchFamily="2" charset="0"/>
              </a:rPr>
              <a:t>Formation avec SIL3X en début 2026 ; </a:t>
            </a:r>
          </a:p>
          <a:p>
            <a:pPr marL="285750" indent="-285750" algn="l">
              <a:buSzPct val="120000"/>
              <a:buFont typeface="Wingdings" panose="05000000000000000000" pitchFamily="2" charset="2"/>
              <a:buChar char="§"/>
            </a:pPr>
            <a:r>
              <a:rPr lang="fr-FR" sz="1600" dirty="0">
                <a:latin typeface="Montserrat" panose="00000500000000000000" pitchFamily="2" charset="0"/>
                <a:sym typeface="Wingdings" panose="05000000000000000000" pitchFamily="2" charset="2"/>
              </a:rPr>
              <a:t>Accompagnement de SIL3X  pour la mise en place d’une </a:t>
            </a:r>
            <a:r>
              <a:rPr lang="fr-FR" sz="1600" dirty="0">
                <a:latin typeface="Montserrat" panose="00000500000000000000" pitchFamily="2" charset="0"/>
              </a:rPr>
              <a:t>librairie propre à OTRERA </a:t>
            </a:r>
            <a:r>
              <a:rPr lang="fr-FR" sz="1600" dirty="0">
                <a:latin typeface="Montserrat" panose="00000500000000000000" pitchFamily="2" charset="0"/>
                <a:sym typeface="Wingdings" panose="05000000000000000000" pitchFamily="2" charset="2"/>
              </a:rPr>
              <a:t>;</a:t>
            </a:r>
          </a:p>
          <a:p>
            <a:pPr marL="285750" indent="-285750" algn="l">
              <a:buSzPct val="120000"/>
              <a:buFont typeface="Wingdings" panose="05000000000000000000" pitchFamily="2" charset="2"/>
              <a:buChar char="§"/>
            </a:pPr>
            <a:r>
              <a:rPr lang="fr-FR" sz="1600" dirty="0">
                <a:latin typeface="Montserrat" panose="00000500000000000000" pitchFamily="2" charset="0"/>
                <a:sym typeface="Wingdings" panose="05000000000000000000" pitchFamily="2" charset="2"/>
              </a:rPr>
              <a:t>Chaque modèle  PIRT</a:t>
            </a:r>
          </a:p>
          <a:p>
            <a:pPr lvl="1">
              <a:buSzPct val="110000"/>
            </a:pPr>
            <a:r>
              <a:rPr lang="fr-FR" sz="1600" dirty="0">
                <a:latin typeface="Montserrat" panose="00000500000000000000" pitchFamily="2" charset="0"/>
                <a:sym typeface="Wingdings" panose="05000000000000000000" pitchFamily="2" charset="2"/>
              </a:rPr>
              <a:t>L’objectif est d’avoir le modèle qui répond au juste besoin ;</a:t>
            </a:r>
          </a:p>
          <a:p>
            <a:pPr marL="285750" indent="-285750" algn="l">
              <a:buSzPct val="120000"/>
              <a:buFont typeface="Wingdings" panose="05000000000000000000" pitchFamily="2" charset="2"/>
              <a:buChar char="§"/>
            </a:pPr>
            <a:r>
              <a:rPr lang="fr-FR" sz="1600" dirty="0">
                <a:latin typeface="Montserrat" panose="00000500000000000000" pitchFamily="2" charset="0"/>
                <a:sym typeface="Wingdings" panose="05000000000000000000" pitchFamily="2" charset="2"/>
              </a:rPr>
              <a:t>Développement en interne, et avec SIL3X, pour une maîtrise des briques élémentaires ;</a:t>
            </a:r>
          </a:p>
          <a:p>
            <a:pPr lvl="1"/>
            <a:endParaRPr lang="fr-FR" sz="1600" dirty="0">
              <a:latin typeface="Montserrat" panose="00000500000000000000" pitchFamily="2" charset="0"/>
              <a:sym typeface="Wingdings" panose="05000000000000000000" pitchFamily="2" charset="2"/>
            </a:endParaRPr>
          </a:p>
          <a:p>
            <a:pPr marL="342900" indent="-342900" algn="l">
              <a:buClr>
                <a:srgbClr val="D02D55"/>
              </a:buClr>
              <a:buFont typeface="Wingdings" panose="05000000000000000000" pitchFamily="2" charset="2"/>
              <a:buChar char="v"/>
            </a:pPr>
            <a:r>
              <a:rPr lang="fr-FR" sz="1800" b="1" dirty="0">
                <a:solidFill>
                  <a:srgbClr val="D02D55"/>
                </a:solidFill>
                <a:sym typeface="Wingdings" panose="05000000000000000000" pitchFamily="2" charset="2"/>
              </a:rPr>
              <a:t>A date :</a:t>
            </a:r>
            <a:endParaRPr lang="fr-FR" sz="1600" b="1" dirty="0">
              <a:solidFill>
                <a:srgbClr val="D02D55"/>
              </a:solidFill>
              <a:latin typeface="Montserrat" panose="00000500000000000000" pitchFamily="2" charset="0"/>
              <a:sym typeface="Wingdings" panose="05000000000000000000" pitchFamily="2" charset="2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fr-FR" sz="1600" dirty="0">
                <a:latin typeface="Montserrat" panose="00000500000000000000" pitchFamily="2" charset="0"/>
                <a:sym typeface="Wingdings" panose="05000000000000000000" pitchFamily="2" charset="2"/>
              </a:rPr>
              <a:t>Modules </a:t>
            </a:r>
            <a:r>
              <a:rPr lang="fr-FR" sz="1600" dirty="0" err="1">
                <a:latin typeface="Montserrat" panose="00000500000000000000" pitchFamily="2" charset="0"/>
                <a:sym typeface="Wingdings" panose="05000000000000000000" pitchFamily="2" charset="2"/>
              </a:rPr>
              <a:t>HeatExchanger</a:t>
            </a:r>
            <a:r>
              <a:rPr lang="fr-FR" sz="1600" dirty="0">
                <a:latin typeface="Montserrat" panose="00000500000000000000" pitchFamily="2" charset="0"/>
                <a:sym typeface="Wingdings" panose="05000000000000000000" pitchFamily="2" charset="2"/>
              </a:rPr>
              <a:t> et boucles OTRERA/ Cinétique point/ Média/ Vessels ;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fr-FR" sz="1600" dirty="0">
                <a:latin typeface="Montserrat" panose="00000500000000000000" pitchFamily="2" charset="0"/>
                <a:sym typeface="Wingdings" panose="05000000000000000000" pitchFamily="2" charset="2"/>
              </a:rPr>
              <a:t>Premiers modèles du circuit primaire simplifié avec l’objectif de calculs de transitoires ;</a:t>
            </a:r>
          </a:p>
          <a:p>
            <a:pPr marL="457200" lvl="1" indent="0">
              <a:buNone/>
            </a:pPr>
            <a:endParaRPr lang="fr-FR" sz="1600" dirty="0">
              <a:latin typeface="Montserrat" panose="00000500000000000000" pitchFamily="2" charset="0"/>
              <a:sym typeface="Wingdings" panose="05000000000000000000" pitchFamily="2" charset="2"/>
            </a:endParaRPr>
          </a:p>
          <a:p>
            <a:pPr lvl="1"/>
            <a:endParaRPr lang="fr-FR" sz="18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D5A5BD-412A-61E3-535B-04BDFF52E6C3}"/>
              </a:ext>
            </a:extLst>
          </p:cNvPr>
          <p:cNvSpPr/>
          <p:nvPr/>
        </p:nvSpPr>
        <p:spPr>
          <a:xfrm>
            <a:off x="6632545" y="1568256"/>
            <a:ext cx="5019655" cy="8828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4FE936E0-E989-C45C-EB1A-404AF5006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2140" y="1336809"/>
            <a:ext cx="3420464" cy="3420464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670EC861-27D8-FB12-9344-4C124A152A72}"/>
              </a:ext>
            </a:extLst>
          </p:cNvPr>
          <p:cNvSpPr txBox="1"/>
          <p:nvPr/>
        </p:nvSpPr>
        <p:spPr>
          <a:xfrm>
            <a:off x="6574890" y="4940863"/>
            <a:ext cx="5134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u="sng" dirty="0">
                <a:latin typeface="Montserrat" panose="00000500000000000000" pitchFamily="2" charset="0"/>
              </a:rPr>
              <a:t>Illustration simplifiée d’un modèle de suivi de variation des niveaux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3B3D7F9-8E24-4862-61CE-21FC9507AE90}"/>
              </a:ext>
            </a:extLst>
          </p:cNvPr>
          <p:cNvSpPr/>
          <p:nvPr/>
        </p:nvSpPr>
        <p:spPr>
          <a:xfrm>
            <a:off x="7432140" y="1332362"/>
            <a:ext cx="3515260" cy="3514591"/>
          </a:xfrm>
          <a:prstGeom prst="rect">
            <a:avLst/>
          </a:prstGeom>
          <a:noFill/>
          <a:ln>
            <a:solidFill>
              <a:srgbClr val="D02D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Espace réservé du texte 1">
            <a:extLst>
              <a:ext uri="{FF2B5EF4-FFF2-40B4-BE49-F238E27FC236}">
                <a16:creationId xmlns:a16="http://schemas.microsoft.com/office/drawing/2014/main" id="{D2A63198-DDDB-64AC-C293-8065325C66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7974" y="318910"/>
            <a:ext cx="4283075" cy="369332"/>
          </a:xfrm>
        </p:spPr>
        <p:txBody>
          <a:bodyPr/>
          <a:lstStyle/>
          <a:p>
            <a:r>
              <a:rPr lang="fr-FR" sz="2000" dirty="0"/>
              <a:t>Notre utilisation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E2EB0871-13BF-F31C-C38A-3483C88A0476}"/>
              </a:ext>
            </a:extLst>
          </p:cNvPr>
          <p:cNvGrpSpPr/>
          <p:nvPr/>
        </p:nvGrpSpPr>
        <p:grpSpPr>
          <a:xfrm rot="5400000">
            <a:off x="79798" y="258999"/>
            <a:ext cx="302631" cy="462223"/>
            <a:chOff x="0" y="0"/>
            <a:chExt cx="605262" cy="92444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6E87812-33D2-647B-1699-4468808E09A5}"/>
                </a:ext>
              </a:extLst>
            </p:cNvPr>
            <p:cNvSpPr/>
            <p:nvPr/>
          </p:nvSpPr>
          <p:spPr>
            <a:xfrm>
              <a:off x="0" y="0"/>
              <a:ext cx="605282" cy="924433"/>
            </a:xfrm>
            <a:custGeom>
              <a:avLst/>
              <a:gdLst/>
              <a:ahLst/>
              <a:cxnLst/>
              <a:rect l="l" t="t" r="r" b="b"/>
              <a:pathLst>
                <a:path w="605282" h="924433">
                  <a:moveTo>
                    <a:pt x="302641" y="0"/>
                  </a:moveTo>
                  <a:cubicBezTo>
                    <a:pt x="469773" y="0"/>
                    <a:pt x="605282" y="135509"/>
                    <a:pt x="605282" y="302641"/>
                  </a:cubicBezTo>
                  <a:lnTo>
                    <a:pt x="605282" y="924433"/>
                  </a:lnTo>
                  <a:lnTo>
                    <a:pt x="0" y="924433"/>
                  </a:lnTo>
                  <a:lnTo>
                    <a:pt x="0" y="302641"/>
                  </a:lnTo>
                  <a:cubicBezTo>
                    <a:pt x="0" y="135509"/>
                    <a:pt x="135509" y="0"/>
                    <a:pt x="302641" y="0"/>
                  </a:cubicBezTo>
                  <a:close/>
                </a:path>
              </a:pathLst>
            </a:custGeom>
            <a:solidFill>
              <a:srgbClr val="D02D55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D02D5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0065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DE6A7-BA2F-1CB3-9490-75BEA9C99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rd 59">
            <a:extLst>
              <a:ext uri="{FF2B5EF4-FFF2-40B4-BE49-F238E27FC236}">
                <a16:creationId xmlns:a16="http://schemas.microsoft.com/office/drawing/2014/main" id="{43497B7F-B170-B84E-6D08-3B948EC8A0C6}"/>
              </a:ext>
            </a:extLst>
          </p:cNvPr>
          <p:cNvSpPr/>
          <p:nvPr/>
        </p:nvSpPr>
        <p:spPr>
          <a:xfrm>
            <a:off x="352424" y="870861"/>
            <a:ext cx="9197976" cy="3135085"/>
          </a:xfrm>
          <a:prstGeom prst="roundRect">
            <a:avLst>
              <a:gd name="adj" fmla="val 3010"/>
            </a:avLst>
          </a:prstGeom>
          <a:solidFill>
            <a:srgbClr val="FFFFFF"/>
          </a:solidFill>
          <a:ln w="19050">
            <a:solidFill>
              <a:srgbClr val="1314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0477145-EEFA-AC7F-6452-339C87D43E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7974" y="957945"/>
            <a:ext cx="8810826" cy="2931886"/>
          </a:xfrm>
        </p:spPr>
        <p:txBody>
          <a:bodyPr/>
          <a:lstStyle/>
          <a:p>
            <a:r>
              <a:rPr lang="fr-FR" sz="1600" dirty="0">
                <a:latin typeface="Montserrat" panose="00000500000000000000" pitchFamily="2" charset="0"/>
              </a:rPr>
              <a:t>Modularité et facilité de développement :</a:t>
            </a:r>
          </a:p>
          <a:p>
            <a:pPr lvl="1"/>
            <a:r>
              <a:rPr lang="fr-FR" dirty="0">
                <a:latin typeface="Montserrat" panose="00000500000000000000" pitchFamily="2" charset="0"/>
              </a:rPr>
              <a:t>Créations de modèles élémentaires simple </a:t>
            </a:r>
            <a:r>
              <a:rPr lang="fr-FR" dirty="0">
                <a:latin typeface="Montserrat" panose="00000500000000000000" pitchFamily="2" charset="0"/>
                <a:sym typeface="Wingdings" panose="05000000000000000000" pitchFamily="2" charset="2"/>
              </a:rPr>
              <a:t> réponses physiques rapides ;</a:t>
            </a:r>
            <a:endParaRPr lang="fr-FR" dirty="0">
              <a:latin typeface="Montserrat" panose="00000500000000000000" pitchFamily="2" charset="0"/>
            </a:endParaRPr>
          </a:p>
          <a:p>
            <a:pPr marL="219075" lvl="1" indent="0">
              <a:buNone/>
            </a:pPr>
            <a:endParaRPr lang="fr-FR" dirty="0">
              <a:latin typeface="Montserrat" panose="00000500000000000000" pitchFamily="2" charset="0"/>
            </a:endParaRPr>
          </a:p>
          <a:p>
            <a:r>
              <a:rPr lang="fr-FR" sz="1600" dirty="0">
                <a:latin typeface="Montserrat" panose="00000500000000000000" pitchFamily="2" charset="0"/>
              </a:rPr>
              <a:t>Difficultés détectées : </a:t>
            </a:r>
          </a:p>
          <a:p>
            <a:pPr lvl="1"/>
            <a:r>
              <a:rPr lang="fr-FR" dirty="0">
                <a:latin typeface="Montserrat" panose="00000500000000000000" pitchFamily="2" charset="0"/>
              </a:rPr>
              <a:t>Travail de validation fastidieux à mettre en œuvre ;</a:t>
            </a:r>
          </a:p>
          <a:p>
            <a:pPr lvl="1"/>
            <a:r>
              <a:rPr lang="fr-FR" dirty="0">
                <a:latin typeface="Montserrat" panose="00000500000000000000" pitchFamily="2" charset="0"/>
              </a:rPr>
              <a:t>Difficulté à isoler l’origine d’une erreur : initialisation, solveur ;</a:t>
            </a:r>
          </a:p>
          <a:p>
            <a:pPr marL="219075" lvl="1" indent="0">
              <a:buNone/>
            </a:pPr>
            <a:endParaRPr lang="fr-FR" dirty="0">
              <a:latin typeface="Montserrat" panose="00000500000000000000" pitchFamily="2" charset="0"/>
            </a:endParaRPr>
          </a:p>
          <a:p>
            <a:r>
              <a:rPr lang="fr-FR" sz="1600" dirty="0">
                <a:latin typeface="Montserrat" panose="00000500000000000000" pitchFamily="2" charset="0"/>
              </a:rPr>
              <a:t>L’accompagnement de SIL3X donne une confiance accrue dans les modèles et un environnement de travail sain ;</a:t>
            </a:r>
            <a:endParaRPr lang="fr-FR" dirty="0">
              <a:latin typeface="Montserrat" panose="00000500000000000000" pitchFamily="2" charset="0"/>
            </a:endParaRPr>
          </a:p>
          <a:p>
            <a:endParaRPr lang="fr-FR" dirty="0"/>
          </a:p>
          <a:p>
            <a:endParaRPr lang="fr-FR" dirty="0"/>
          </a:p>
        </p:txBody>
      </p:sp>
      <p:sp>
        <p:nvSpPr>
          <p:cNvPr id="11" name="Espace réservé du texte 1">
            <a:extLst>
              <a:ext uri="{FF2B5EF4-FFF2-40B4-BE49-F238E27FC236}">
                <a16:creationId xmlns:a16="http://schemas.microsoft.com/office/drawing/2014/main" id="{03E88B37-A23C-FDBC-6428-675DD93F7AF5}"/>
              </a:ext>
            </a:extLst>
          </p:cNvPr>
          <p:cNvSpPr txBox="1">
            <a:spLocks/>
          </p:cNvSpPr>
          <p:nvPr/>
        </p:nvSpPr>
        <p:spPr>
          <a:xfrm>
            <a:off x="637974" y="318910"/>
            <a:ext cx="5597726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solidFill>
                  <a:srgbClr val="D02D55"/>
                </a:solidFill>
                <a:latin typeface="Montserrat" panose="00000500000000000000" pitchFamily="2" charset="0"/>
              </a:rPr>
              <a:t>Retour d’expérience et besoins futurs</a:t>
            </a:r>
          </a:p>
        </p:txBody>
      </p:sp>
      <p:sp>
        <p:nvSpPr>
          <p:cNvPr id="13" name="Card 59">
            <a:extLst>
              <a:ext uri="{FF2B5EF4-FFF2-40B4-BE49-F238E27FC236}">
                <a16:creationId xmlns:a16="http://schemas.microsoft.com/office/drawing/2014/main" id="{99EB6C6C-9F8A-4292-F982-D0EFB573C91B}"/>
              </a:ext>
            </a:extLst>
          </p:cNvPr>
          <p:cNvSpPr/>
          <p:nvPr/>
        </p:nvSpPr>
        <p:spPr>
          <a:xfrm>
            <a:off x="352424" y="4158342"/>
            <a:ext cx="9197976" cy="2097315"/>
          </a:xfrm>
          <a:prstGeom prst="roundRect">
            <a:avLst>
              <a:gd name="adj" fmla="val 3010"/>
            </a:avLst>
          </a:prstGeom>
          <a:solidFill>
            <a:srgbClr val="FFFFFF"/>
          </a:solidFill>
          <a:ln w="19050">
            <a:solidFill>
              <a:srgbClr val="1314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Clr>
                <a:srgbClr val="D02D55"/>
              </a:buClr>
              <a:buFont typeface="Wingdings" panose="05000000000000000000" pitchFamily="2" charset="2"/>
              <a:buChar char="v"/>
            </a:pPr>
            <a:r>
              <a:rPr lang="fr-FR" b="1" dirty="0">
                <a:solidFill>
                  <a:srgbClr val="D02D55"/>
                </a:solidFill>
                <a:latin typeface="Montserrat" panose="00000500000000000000" pitchFamily="2" charset="0"/>
              </a:rPr>
              <a:t>Perspectives OpenModelica :</a:t>
            </a:r>
          </a:p>
          <a:p>
            <a:pPr>
              <a:buClr>
                <a:srgbClr val="D02D55"/>
              </a:buClr>
            </a:pPr>
            <a:endParaRPr lang="fr-FR" sz="900" b="1" dirty="0">
              <a:solidFill>
                <a:srgbClr val="D02D55"/>
              </a:solidFill>
              <a:latin typeface="Montserrat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  <a:latin typeface="Montserrat" panose="00000500000000000000" pitchFamily="2" charset="0"/>
              </a:rPr>
              <a:t>Amélioration et fiabilisation des modèles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  <a:latin typeface="Montserrat" panose="00000500000000000000" pitchFamily="2" charset="0"/>
              </a:rPr>
              <a:t>Traçabilité (assurée avec Git) et reproductivité des calculs : chaîne de calcul automatisée avec SST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  <a:latin typeface="Montserrat" panose="00000500000000000000" pitchFamily="2" charset="0"/>
              </a:rPr>
              <a:t>Automatiser la validation unitaire des composants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  <a:latin typeface="Montserrat" panose="00000500000000000000" pitchFamily="2" charset="0"/>
              </a:rPr>
              <a:t>Identification de couplages ;</a:t>
            </a:r>
          </a:p>
        </p:txBody>
      </p:sp>
    </p:spTree>
    <p:extLst>
      <p:ext uri="{BB962C8B-B14F-4D97-AF65-F5344CB8AC3E}">
        <p14:creationId xmlns:p14="http://schemas.microsoft.com/office/powerpoint/2010/main" val="3103812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CFDAB-4E45-B83D-DB0F-F8DEC717C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nim_4k">
            <a:hlinkClick r:id="" action="ppaction://media"/>
            <a:extLst>
              <a:ext uri="{FF2B5EF4-FFF2-40B4-BE49-F238E27FC236}">
                <a16:creationId xmlns:a16="http://schemas.microsoft.com/office/drawing/2014/main" id="{75006617-736B-64D2-A78E-6234A173AF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4929" y="-36523"/>
            <a:ext cx="12321858" cy="693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25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Présentation">
  <a:themeElements>
    <a:clrScheme name="Otrera">
      <a:dk1>
        <a:sysClr val="windowText" lastClr="000000"/>
      </a:dk1>
      <a:lt1>
        <a:sysClr val="window" lastClr="FFFFFF"/>
      </a:lt1>
      <a:dk2>
        <a:srgbClr val="131435"/>
      </a:dk2>
      <a:lt2>
        <a:srgbClr val="E8E8E8"/>
      </a:lt2>
      <a:accent1>
        <a:srgbClr val="156082"/>
      </a:accent1>
      <a:accent2>
        <a:srgbClr val="D02D55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Nouvelle partie - Sommaire">
  <a:themeElements>
    <a:clrScheme name="Otrera">
      <a:dk1>
        <a:sysClr val="windowText" lastClr="000000"/>
      </a:dk1>
      <a:lt1>
        <a:sysClr val="window" lastClr="FFFFFF"/>
      </a:lt1>
      <a:dk2>
        <a:srgbClr val="131435"/>
      </a:dk2>
      <a:lt2>
        <a:srgbClr val="E8E8E8"/>
      </a:lt2>
      <a:accent1>
        <a:srgbClr val="156082"/>
      </a:accent1>
      <a:accent2>
        <a:srgbClr val="D02D55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Slide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OTR">
  <a:themeElements>
    <a:clrScheme name="Otrera">
      <a:dk1>
        <a:sysClr val="windowText" lastClr="000000"/>
      </a:dk1>
      <a:lt1>
        <a:sysClr val="window" lastClr="FFFFFF"/>
      </a:lt1>
      <a:dk2>
        <a:srgbClr val="131435"/>
      </a:dk2>
      <a:lt2>
        <a:srgbClr val="E8E8E8"/>
      </a:lt2>
      <a:accent1>
        <a:srgbClr val="156082"/>
      </a:accent1>
      <a:accent2>
        <a:srgbClr val="D02D55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OTR" id="{7751F37E-7668-408D-9A0C-16DB3C8E0E2F}" vid="{5E958626-1FE0-43D8-82E2-F7AD1A328D74}"/>
    </a:ext>
  </a:extLst>
</a:theme>
</file>

<file path=ppt/theme/theme5.xml><?xml version="1.0" encoding="utf-8"?>
<a:theme xmlns:a="http://schemas.openxmlformats.org/drawingml/2006/main" name="1_Nouvelle partie - Sommaire">
  <a:themeElements>
    <a:clrScheme name="Otrera">
      <a:dk1>
        <a:sysClr val="windowText" lastClr="000000"/>
      </a:dk1>
      <a:lt1>
        <a:sysClr val="window" lastClr="FFFFFF"/>
      </a:lt1>
      <a:dk2>
        <a:srgbClr val="131435"/>
      </a:dk2>
      <a:lt2>
        <a:srgbClr val="E8E8E8"/>
      </a:lt2>
      <a:accent1>
        <a:srgbClr val="156082"/>
      </a:accent1>
      <a:accent2>
        <a:srgbClr val="D02D55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Slide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4417</TotalTime>
  <Words>1800</Words>
  <Application>Microsoft Office PowerPoint</Application>
  <PresentationFormat>Grand écran</PresentationFormat>
  <Paragraphs>262</Paragraphs>
  <Slides>17</Slides>
  <Notes>11</Notes>
  <HiddenSlides>0</HiddenSlides>
  <MMClips>1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17</vt:i4>
      </vt:variant>
    </vt:vector>
  </HeadingPairs>
  <TitlesOfParts>
    <vt:vector size="35" baseType="lpstr">
      <vt:lpstr>Aptos</vt:lpstr>
      <vt:lpstr>Aptos Display</vt:lpstr>
      <vt:lpstr>Arial</vt:lpstr>
      <vt:lpstr>Arial Bold</vt:lpstr>
      <vt:lpstr>Calibri</vt:lpstr>
      <vt:lpstr>Inter</vt:lpstr>
      <vt:lpstr>Inter Medium</vt:lpstr>
      <vt:lpstr>Montserrat</vt:lpstr>
      <vt:lpstr>Montserrat Bold</vt:lpstr>
      <vt:lpstr>Wingdings</vt:lpstr>
      <vt:lpstr>Présentation</vt:lpstr>
      <vt:lpstr>Nouvelle partie - Sommaire</vt:lpstr>
      <vt:lpstr>Slides</vt:lpstr>
      <vt:lpstr>ThèmeOTR</vt:lpstr>
      <vt:lpstr>1_Nouvelle partie - Sommaire</vt:lpstr>
      <vt:lpstr>1_Slides</vt:lpstr>
      <vt:lpstr>Office Theme</vt:lpstr>
      <vt:lpstr>Thème Office</vt:lpstr>
      <vt:lpstr>Présentation PowerPoint</vt:lpstr>
      <vt:lpstr>Présentation PowerPoint</vt:lpstr>
      <vt:lpstr>Présentation PowerPoint</vt:lpstr>
      <vt:lpstr>Présentation PowerPoint</vt:lpstr>
      <vt:lpstr>We are the result of a necessary paradigm shift.</vt:lpstr>
      <vt:lpstr>A Major Evolution of GEN IV Sodium-cooled Fast Reactors.</vt:lpstr>
      <vt:lpstr>Project technical maturity: Time-to-market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Illona NICOLLE</dc:creator>
  <cp:lastModifiedBy>Antoine Mouchard</cp:lastModifiedBy>
  <cp:revision>53</cp:revision>
  <dcterms:created xsi:type="dcterms:W3CDTF">2025-03-13T10:24:40Z</dcterms:created>
  <dcterms:modified xsi:type="dcterms:W3CDTF">2026-10-12T07:49:31Z</dcterms:modified>
  <cp:contentStatus/>
</cp:coreProperties>
</file>